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304" r:id="rId2"/>
    <p:sldId id="279" r:id="rId3"/>
    <p:sldId id="501" r:id="rId4"/>
    <p:sldId id="502" r:id="rId5"/>
    <p:sldId id="503" r:id="rId6"/>
    <p:sldId id="504" r:id="rId7"/>
    <p:sldId id="505" r:id="rId8"/>
    <p:sldId id="506" r:id="rId9"/>
    <p:sldId id="542" r:id="rId10"/>
    <p:sldId id="543" r:id="rId11"/>
    <p:sldId id="544" r:id="rId12"/>
    <p:sldId id="488" r:id="rId13"/>
    <p:sldId id="545" r:id="rId14"/>
    <p:sldId id="546" r:id="rId15"/>
    <p:sldId id="547" r:id="rId16"/>
    <p:sldId id="548" r:id="rId17"/>
    <p:sldId id="549" r:id="rId18"/>
    <p:sldId id="550" r:id="rId19"/>
    <p:sldId id="551" r:id="rId20"/>
    <p:sldId id="552" r:id="rId21"/>
    <p:sldId id="553" r:id="rId22"/>
    <p:sldId id="554" r:id="rId23"/>
    <p:sldId id="555" r:id="rId24"/>
    <p:sldId id="556" r:id="rId25"/>
    <p:sldId id="557" r:id="rId26"/>
    <p:sldId id="558" r:id="rId27"/>
    <p:sldId id="559" r:id="rId28"/>
    <p:sldId id="560" r:id="rId29"/>
    <p:sldId id="561" r:id="rId30"/>
    <p:sldId id="562" r:id="rId31"/>
    <p:sldId id="564" r:id="rId32"/>
    <p:sldId id="565" r:id="rId33"/>
    <p:sldId id="566" r:id="rId34"/>
    <p:sldId id="569" r:id="rId35"/>
    <p:sldId id="570" r:id="rId36"/>
    <p:sldId id="571" r:id="rId37"/>
    <p:sldId id="572" r:id="rId38"/>
    <p:sldId id="573" r:id="rId39"/>
    <p:sldId id="574" r:id="rId40"/>
    <p:sldId id="575" r:id="rId41"/>
    <p:sldId id="576" r:id="rId42"/>
    <p:sldId id="577" r:id="rId43"/>
    <p:sldId id="578" r:id="rId44"/>
    <p:sldId id="579" r:id="rId45"/>
    <p:sldId id="580" r:id="rId46"/>
    <p:sldId id="581" r:id="rId47"/>
    <p:sldId id="582" r:id="rId48"/>
    <p:sldId id="583" r:id="rId49"/>
    <p:sldId id="584" r:id="rId50"/>
    <p:sldId id="585" r:id="rId51"/>
    <p:sldId id="586" r:id="rId52"/>
    <p:sldId id="587" r:id="rId53"/>
    <p:sldId id="588" r:id="rId54"/>
    <p:sldId id="589" r:id="rId55"/>
    <p:sldId id="590" r:id="rId56"/>
    <p:sldId id="591" r:id="rId57"/>
    <p:sldId id="592" r:id="rId58"/>
    <p:sldId id="594" r:id="rId59"/>
    <p:sldId id="595" r:id="rId60"/>
    <p:sldId id="596" r:id="rId61"/>
    <p:sldId id="597" r:id="rId62"/>
    <p:sldId id="598" r:id="rId63"/>
    <p:sldId id="599" r:id="rId64"/>
    <p:sldId id="600" r:id="rId65"/>
    <p:sldId id="601" r:id="rId66"/>
    <p:sldId id="602" r:id="rId67"/>
    <p:sldId id="603" r:id="rId68"/>
    <p:sldId id="604" r:id="rId69"/>
    <p:sldId id="605" r:id="rId70"/>
    <p:sldId id="606" r:id="rId71"/>
    <p:sldId id="607" r:id="rId72"/>
    <p:sldId id="609" r:id="rId73"/>
    <p:sldId id="608" r:id="rId74"/>
    <p:sldId id="610" r:id="rId75"/>
    <p:sldId id="611" r:id="rId76"/>
    <p:sldId id="612" r:id="rId77"/>
    <p:sldId id="613" r:id="rId78"/>
    <p:sldId id="614" r:id="rId79"/>
    <p:sldId id="615" r:id="rId80"/>
    <p:sldId id="616" r:id="rId81"/>
    <p:sldId id="567"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8" autoAdjust="0"/>
    <p:restoredTop sz="94660"/>
  </p:normalViewPr>
  <p:slideViewPr>
    <p:cSldViewPr snapToGrid="0">
      <p:cViewPr varScale="1">
        <p:scale>
          <a:sx n="85" d="100"/>
          <a:sy n="85" d="100"/>
        </p:scale>
        <p:origin x="15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B5DF6ABD-E385-4F2E-AA6F-68F931EFD9F9}" type="slidenum">
              <a:rPr lang="en-US" smtClean="0"/>
              <a:pPr/>
              <a:t>‹#›</a:t>
            </a:fld>
            <a:endParaRPr lang="en-US"/>
          </a:p>
        </p:txBody>
      </p:sp>
    </p:spTree>
    <p:extLst>
      <p:ext uri="{BB962C8B-B14F-4D97-AF65-F5344CB8AC3E}">
        <p14:creationId xmlns:p14="http://schemas.microsoft.com/office/powerpoint/2010/main" val="413370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133169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3209706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4255991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1923373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1167902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4245515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3801978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18491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274461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2498379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2569079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265541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549086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3800075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85432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DABFBB-8957-4B8A-AFB2-C8AE8D838CB2}" type="datetimeFigureOut">
              <a:rPr lang="en-US" smtClean="0"/>
              <a:pPr/>
              <a:t>12/14/2025</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5DF6ABD-E385-4F2E-AA6F-68F931EFD9F9}" type="slidenum">
              <a:rPr lang="en-US" smtClean="0"/>
              <a:pPr/>
              <a:t>‹#›</a:t>
            </a:fld>
            <a:endParaRPr lang="en-US"/>
          </a:p>
        </p:txBody>
      </p:sp>
    </p:spTree>
    <p:extLst>
      <p:ext uri="{BB962C8B-B14F-4D97-AF65-F5344CB8AC3E}">
        <p14:creationId xmlns:p14="http://schemas.microsoft.com/office/powerpoint/2010/main" val="3932882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3DABFBB-8957-4B8A-AFB2-C8AE8D838CB2}" type="datetimeFigureOut">
              <a:rPr lang="en-US" smtClean="0"/>
              <a:pPr/>
              <a:t>12/14/2025</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5DF6ABD-E385-4F2E-AA6F-68F931EFD9F9}" type="slidenum">
              <a:rPr lang="en-US" smtClean="0"/>
              <a:pPr/>
              <a:t>‹#›</a:t>
            </a:fld>
            <a:endParaRPr lang="en-US"/>
          </a:p>
        </p:txBody>
      </p:sp>
    </p:spTree>
    <p:extLst>
      <p:ext uri="{BB962C8B-B14F-4D97-AF65-F5344CB8AC3E}">
        <p14:creationId xmlns:p14="http://schemas.microsoft.com/office/powerpoint/2010/main" val="68506581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tasnimnews.com/" TargetMode="External"/><Relationship Id="rId2" Type="http://schemas.openxmlformats.org/officeDocument/2006/relationships/hyperlink" Target="http://www.tasnimnews.com/fa/news/1404/07/21/3422007/%D8%A7%D8%B3%D8%AA%D8%A7%D9%86-%D9%85%D8%B1%DA%A9%D8%B2%DB%8C-%D9%82%D8%B7%D8%A8-%D8%B5%D8%A7%D8%AF%D8%B1%D8%A7%D8%AA-%D9%85%D8%AD%D8%B5%D9%88%D9%84%D8%A7%D8%AA-%D8%AF%D8%A7%D9%85%DB%8C-%DA%A9%D8%B4%D9%88%D8%B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img9.irna.ir/d/r2/2025/11/04/4/172226548.jpg?ts=1762250178158" TargetMode="External"/><Relationship Id="rId2" Type="http://schemas.openxmlformats.org/officeDocument/2006/relationships/hyperlink" Target="https://www.irna.ir/news/85987033/%D8%B6%D8%B1%D9%88%D8%B1%D8%AA-%D8%AA%D8%A8%D8%AF%DB%8C%D9%84-%D8%B3%D8%A7%D9%88%D9%87-%D8%A8%D9%87-%D9%82%D8%B7%D8%A8-%D9%85%D9%84%DB%8C-%D9%81%D8%B1%D8%A2%D9%88%D8%B1%DB%8C-%D9%88-%D8%A7%D9%82%D8%AA%D8%B5%D8%A7%D8%AF-%D8%A7%D9%86%D8%A7%D8%B1" TargetMode="External"/><Relationship Id="rId1" Type="http://schemas.openxmlformats.org/officeDocument/2006/relationships/slideLayout" Target="../slideLayouts/slideLayout2.xml"/><Relationship Id="rId4" Type="http://schemas.openxmlformats.org/officeDocument/2006/relationships/hyperlink" Target="https://www.irna.ir/"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84848/%D8%AA%D8%B9%DB%8C%DB%8C%D9%86-%D8%AA%DA%A9%D9%84%DB%8C%D9%81-%D8%B3%D8%AF%D9%87%D8%A7%DB%8C-%D8%AE%D8%A7%DA%A9%DB%8C-%D9%88-%D8%B3%D8%A7%D9%85%D8%A7%D9%86%D8%AF%D9%87%DB%8C-%D8%A2%D8%A8-%D8%A8%D8%AE%D8%B4-%DA%A9%D8%B4%D8%A7%D9%88%D8%B1%D8%B2%DB%8C-%D8%A7%D8%B3%D8%AA%D8%A7%D9%86-%D9%85%D8%B1%DA%A9%D8%B2%DB%8C" TargetMode="External"/><Relationship Id="rId1" Type="http://schemas.openxmlformats.org/officeDocument/2006/relationships/slideLayout" Target="../slideLayouts/slideLayout2.xml"/><Relationship Id="rId4" Type="http://schemas.openxmlformats.org/officeDocument/2006/relationships/hyperlink" Target="https://irna.ir/xjVpPx"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www.irna.ir/news/85970467/%D9%BE%DB%8C%DA%AF%DB%8C%D8%B1%DB%8C-%D8%AC%D9%87%D8%A7%D8%AF-%DA%A9%D8%B4%D8%A7%D9%88%D8%B1%D8%B2%DB%8C-%D8%A7%D8%B3%D8%AA%D8%A7%D9%86-%D9%85%D8%B1%DA%A9%D8%B2%DB%8C-%D8%A8%D8%B1%D8%A7%DB%8C-%DA%A9%D8%A7%D9%87%D8%B4-%DB%B3%DB%B0-%D8%AF%D8%B1%D8%B5%D8%AF%DB%8C-%D8%B3%D9%87%D9%85%DB%8C%D9%87-%D8%B3%D9%88%D8%AE%D8%AA"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tasnimnews.co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tasnimnews.com/" TargetMode="External"/><Relationship Id="rId2" Type="http://schemas.openxmlformats.org/officeDocument/2006/relationships/hyperlink" Target="https://www.tasnimnews.com/fa/news/1404/08/28/3451427/%D9%88%D8%B6%D8%B9%DB%8C%D8%AA-%D8%A7%D8%B1%D8%B2-%D8%AA%D8%AE%D8%B5%DB%8C%D8%B5%DB%8C-%D8%A8%D9%87-%DA%A9%D8%A7%D9%84%D8%A7%D9%87%D8%A7%DB%8C-%D8%A7%D8%B3%D8%A7%D8%B3%DB%8C-%DA%86%DA%AF%D9%88%D9%86%D9%87-%D8%A7%D8%B3%D8%AA-%D8%A7%D8%B1%D8%B2-%D8%AA%D8%AE%D8%B5%DB%8C%D8%B5%DB%8C-%D8%A7%D9%85%D8%B3%D8%A7%D9%84-%D9%86%D8%B3%D8%A8%D8%AA-%D8%A8%D9%87-1401-%D9%86%D8%B5%D9%81-%D8%B4%D8%AF%D9%87-%D8%A7%D8%B3%D8%AA"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tasnimnews.com/" TargetMode="External"/><Relationship Id="rId2" Type="http://schemas.openxmlformats.org/officeDocument/2006/relationships/hyperlink" Target="https://www.tasnimnews.com/fa/news/1404/08/28/3451345/%DA%A9%D9%85%D8%A8%D9%88%D8%AF-%D8%A7%D8%B9%D8%AA%D8%A8%D8%A7%D8%B1%D8%A7%D8%AA-%D8%A2%D8%A8-%D9%88-%D8%AE%D8%A7%DA%A9-%D8%A8%D8%B2%D8%B1%DA%AF-%D8%AA%D8%B1%DB%8C%D9%86-%DA%86%D8%A7%D9%84%D8%B4-%D8%A8%D8%AE%D8%B4-%DA%A9%D8%B4%D8%A7%D9%88%D8%B1%D8%B2%DB%8C-%D8%A7%D8%B3%D8%AA%D8%A7%D9%86-%D9%85%D8%B1%DA%A9%D8%B2%DB%8C"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tasnimnews.com/" TargetMode="External"/><Relationship Id="rId2" Type="http://schemas.openxmlformats.org/officeDocument/2006/relationships/hyperlink" Target="https://www.tasnimnews.com/fa/news/1404/08/24/3448454/%D9%BE%DB%8C%D8%B4%D8%B1%D9%81%D8%AA-70-%D8%AF%D8%B1%D8%B5%D8%AF%DB%8C-%DA%A9%D8%B4%D8%AA%D8%A7%D8%B1%DA%AF%D8%A7%D9%87-%D8%B5%D9%86%D8%B9%D8%AA%DB%8C-%D9%88-%D9%BE%DB%8C%D8%B4%D8%B1%D9%81%D8%AA%D9%87-%D8%AF%D8%B1-%D8%A7%D8%B3%D8%AA%D8%A7%D9%86-%D9%85%D8%B1%DA%A9%D8%B2%DB%8C"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tasnimnews.com/fa/news/1404/08/20/3445269/%D8%AA%D9%88%D9%84%DB%8C%D8%AF-14-%D9%87%D8%B2%D8%A7%D8%B1-%D8%AA%D9%86-%D9%BE%D8%B3%D8%AA%D9%87-%D8%AF%D8%B1-%D8%A7%D8%B3%D8%AA%D8%A7%D9%86-%D9%85%D8%B1%DA%A9%D8%B2%DB%8C-%D8%A8%D8%A7-%D8%A7%D8%B1%D8%B2%D8%A2%D9%88%D8%B1%DB%8C-12-%D9%85%DB%8C%D9%84%DB%8C%D9%88%D9%86-%D8%AF%D9%84%D8%A7%D8%B1%DB%8C"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irna.ir/xjVGtH" TargetMode="External"/><Relationship Id="rId2" Type="http://schemas.openxmlformats.org/officeDocument/2006/relationships/hyperlink" Target="https://www.irna.ir/news/85997732/%D8%A7%D9%85%D8%A7-%D9%88-%D8%A7%DA%AF%D8%B1%D9%87%D8%A7%DB%8C-%D8%A8%DB%8C%D9%85%D9%87-%D9%85%D8%AD%D8%B5%D9%88%D9%84%D8%A7%D8%AA-%DA%A9%D8%B4%D8%A7%D9%88%D8%B1%D8%B2%DB%8C-%D8%AF%D8%B1-%D8%A7%D8%B3%D8%AA%D8%A7%D9%86-%D9%85%D8%B1%DA%A9%D8%B2%DB%8C" TargetMode="External"/><Relationship Id="rId1" Type="http://schemas.openxmlformats.org/officeDocument/2006/relationships/slideLayout" Target="../slideLayouts/slideLayout2.xml"/><Relationship Id="rId4" Type="http://schemas.openxmlformats.org/officeDocument/2006/relationships/hyperlink" Target="https://www.irna.ir/"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98636/%D8%AD%D8%B1%DA%A9%D8%AA-%D9%86%D9%88%DB%8C%D9%86-%DA%A9%D8%B4%D8%A7%D9%88%D8%B1%D8%B2%DB%8C-%D8%AD%D9%81%D8%A7%D8%B8%D8%AA%DB%8C-%D8%AF%D8%B1-%D8%A7%D8%B3%D8%AA%D8%A7%D9%86-%D9%85%D8%B1%DA%A9%D8%B2%DB%8C"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97654/%D8%AA%D9%88%D8%B2%DB%8C%D8%B9-%DB%B2%D9%87%D8%B2%D8%A7%D8%B1-%D9%88-%DB%B5%DB%B8%DB%B0-%DA%A9%DB%8C%D8%B3%D9%87-%D8%A2%D8%B1%D8%AF-%D9%81%D9%88%D9%82-%D8%A7%D9%84%D8%B9%D8%A7%D8%AF%D9%87-%D8%AF%D8%B1-%D8%AE%D9%85%DB%8C%D9%86"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img9.irna.ir/d/r2/2025/11/15/4/172251074.jpg?ts=1763214786782" TargetMode="External"/><Relationship Id="rId2" Type="http://schemas.openxmlformats.org/officeDocument/2006/relationships/hyperlink" Target="https://www.irna.ir/news/85997297/%D9%85%D9%88%D9%82%D8%B9%DB%8C%D8%AA-%D8%A7%D8%B3%D8%AA%D8%B1%D8%A7%D8%AA%DA%98%DB%8C%DA%A9-%D8%A7%D8%B3%D8%AA%D8%A7%D9%86-%D9%85%D8%B1%DA%A9%D8%B2%DB%8C-%D9%86%D9%82%D8%B4-%D9%85%D9%87%D9%85%DB%8C-%D8%AF%D8%B1-%D8%AA%D9%88%D8%B3%D8%B9%D9%87-%D8%B5%D9%86%D8%A7%DB%8C%D8%B9-%D8%AA%D8%A8%D8%AF%DB%8C%D9%84%DB%8C-%D8%AF%D8%A7%D8%B1%D8%AF" TargetMode="External"/><Relationship Id="rId1" Type="http://schemas.openxmlformats.org/officeDocument/2006/relationships/slideLayout" Target="../slideLayouts/slideLayout2.xml"/><Relationship Id="rId4" Type="http://schemas.openxmlformats.org/officeDocument/2006/relationships/hyperlink" Target="https://www.irna.i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92488/%DA%A9%D8%B4%D8%A7%D9%88%D8%B1%D8%B2%DB%8C-%D8%A7%D8%B3%D8%AA%D8%A7%D9%86-%D9%85%D8%B1%DA%A9%D8%B2%DB%8C-%D9%86%DB%8C%D8%A7%D8%B2%D9%85%D9%86%D8%AF-%D9%86%DA%AF%D8%A7%D9%87-%D8%AA%D8%A7%D8%B2%D9%87"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92201/%D8%B7%D9%84%D8%A7%DB%8C-%D8%B3%D8%B1%D8%AE-%D8%A7%D9%85%DB%8C%D8%AF%DB%8C-%D9%86%D9%88-%D8%A8%D8%B1%D8%A7%DB%8C-%DA%A9%D8%B4%D8%A7%D9%88%D8%B1%D8%B2%D8%A7%D9%86-%D8%AE%D9%85%DB%8C%D9%86"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90301/%D9%BE%D8%A7%DB%8C%D8%A7%D9%86-%D9%81%D8%B5%D9%84-%D9%BE%D8%B3%D8%AA%D9%87-%D8%AF%D8%B1-%D8%A7%D8%B3%D8%AA%D8%A7%D9%86-%D9%85%D8%B1%DA%A9%D8%B2%DB%8C-%D8%A8%D8%A7-%DB%B1%DB%B4-%D9%87%D8%B2%D8%A7%D8%B1-%D8%AA%D9%86-%D9%85%D8%AD%D8%B5%D9%88%D9%84" TargetMode="External"/><Relationship Id="rId1" Type="http://schemas.openxmlformats.org/officeDocument/2006/relationships/slideLayout" Target="../slideLayouts/slideLayout2.xml"/><Relationship Id="rId4" Type="http://schemas.openxmlformats.org/officeDocument/2006/relationships/hyperlink" Target="https://irna.ir/xjQpGw"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73451/%D9%84%D9%88%D8%A8%DB%8C%D8%A7%DB%8C-%D8%AE%D9%85%DB%8C%D9%86-%D9%85%DB%8C%D8%B1%D8%A7%D8%AB%DB%8C-%D8%AF%D8%B1-%D8%AF%D9%84-%D8%AE%D8%B4%DA%A9%D8%B3%D8%A7%D9%84%DB%8C"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markazi.iribnews.ir/"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www.imna.ir/news/924387/%D8%A7%D8%B3%D8%AA%D8%A7%D9%86-%D9%85%D8%B1%DA%A9%D8%B2%DB%8C-%D8%AF%D8%B1-%D9%85%D8%B3%DB%8C%D8%B1-%D8%AA%D8%A8%D8%AF%DB%8C%D9%84-%D8%B4%D8%AF%D9%86-%D8%A8%D9%87-%DB%8C%DA%A9%DB%8C-%D8%A7%D8%B2-%D9%82%D8%B7%D8%A8-%D9%87%D8%A7%DB%8C-%D9%85%D9%87%D9%85-%D8%B5%D9%86%D8%A7%DB%8C%D8%B9-%D8%AA%D8%A8%D8%AF%DB%8C%D9%84%DB%8C"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6004911/%D8%AA%D8%AD%D9%88%DB%8C%D9%84-%D8%AD%D8%AC%D9%85%DB%8C-%D8%A2%D8%A8-%D9%85%D8%B7%D8%A7%D9%84%D8%A8%D9%87-%D8%AC%D8%AF%DB%8C-%DA%A9%D8%B4%D8%A7%D9%88%D8%B1%D8%B2%D8%A7%D9%86-%D8%A7%D8%B3%D8%AA%D8%A7%D9%86-%D9%85%D8%B1%DA%A9%D8%B2%DB%8C"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71541/%D8%B0%D8%B1%D8%AA-%DA%A9%D8%A7%D8%B1%DB%8C-%D9%87%D9%88%D8%B4%D9%85%D9%86%D8%AF-%D8%AF%D8%B1-%D8%A7%D8%B3%D8%AA%D8%A7%D9%86-%D9%85%D8%B1%DA%A9%D8%B2%DB%8C-%D8%A8%D8%A7-%D8%AA%D9%84%D9%81%DB%8C%D9%82-%D8%A7%D8%B1%D9%82%D8%A7%D9%85-%D9%85%DB%8C%D8%A7%D9%86-%D8%B1%D8%B3-%D9%88-%D8%A2%D8%A8%DB%8C%D8%A7%D8%B1%DB%8C"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tasnimnews.com/"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6018170/%D8%AE%D9%85%DB%8C%D9%86-%D9%82%D8%B7%D8%A8-%D8%AE%D9%88%D8%AF%DA%A9%D9%81%D8%A7%DB%8C%DB%8C-%D8%AF%D8%B1-%D8%AA%D9%88%D9%84%DB%8C%D8%AF-%D9%85%D8%AD%D8%B5%D9%88%D9%84%D8%A7%D8%AA-%D8%A7%D8%B3%D8%A7%D8%B3%DB%8C-%D9%88-%D8%A7%D8%B3%D8%AA%D8%B1%D8%A7%D8%AA%DA%98%DB%8C%DA%A9-%DA%A9%D8%B4%D9%88%D8%B1"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6015762/%D8%A7%D8%AE%D8%B7%D8%A7%D8%B1-%D8%AC%D8%AF%DB%8C-%D8%A8%D9%87-%DA%A9%D8%B4%D8%A7%D9%88%D8%B1%D8%B2%D8%A7%D9%86-%D8%A7%D8%B3%D8%AA%D8%A7%D9%86-%D9%85%D8%B1%DA%A9%D8%B2%DB%8C-%D8%AC%D9%85%D8%B9-%D8%A2%D9%88%D8%B1%DB%8C-%D9%BE%D9%84%D8%A7%D8%B3%D8%AA%DB%8C%DA%A9-%D9%87%D8%A7%DB%8C-%DA%A9%D8%B4%D8%AA-%D8%A8%D9%87%D8%A7%D8%B1%D9%87"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6013799/%D9%BE%D8%B1%D9%88%D8%B1%D8%B4-%D9%85%D8%A7%D9%87%DB%8C-%D8%AF%D8%B1-%D8%B4%D8%A7%D8%B2%D9%86%D8%AF-%D8%A8%D8%A7-%D8%A7%D9%86%D8%B1%DA%98%DB%8C-%D8%AE%D9%88%D8%B1%D8%B4%DB%8C%D8%AF%DB%8C"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6011055/%D8%A2%D9%84%D9%88%D8%AF%DA%AF%DB%8C-%D9%87%D8%A7%DB%8C-%D8%AE%D8%A7%DA%A9-%D8%AF%D8%B1-%D8%A7%D8%B3%D8%AA%D8%A7%D9%86-%D9%85%D8%B1%DA%A9%D8%B2%DB%8C-%D8%AC%D8%AF%DB%8C-%DA%AF%D8%B1%D9%81%D8%AA%D9%87-%D8%B4%D9%88%D8%AF"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70550/%D8%AA%D8%AD%D9%88%D9%84-%D8%AF%D8%B1-%D8%A8%D8%AE%D8%B4-%DA%A9%D8%B4%D8%A7%D9%88%D8%B1%D8%B2%DB%8C-%D8%A7%D8%B3%D8%AA%D8%A7%D9%86-%D9%85%D8%B1%DA%A9%D8%B2%DB%8C-%D8%A8%D8%A7-%D8%A7%D8%AE%D8%AA%D8%B5%D8%A7%D8%B5-%DB%B6-%D9%87%D8%B2%D8%A7%D8%B1-%D9%85%DB%8C%D9%84%DB%8C%D8%A7%D8%B1%D8%AF-%D8%B1%DB%8C%D8%A7%D9%84" TargetMode="External"/><Relationship Id="rId1" Type="http://schemas.openxmlformats.org/officeDocument/2006/relationships/slideLayout" Target="../slideLayouts/slideLayout2.xml"/><Relationship Id="rId4" Type="http://schemas.openxmlformats.org/officeDocument/2006/relationships/hyperlink" Target="https://irna.ir/xjSC85" TargetMode="External"/></Relationships>
</file>

<file path=ppt/slides/_rels/slide70.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mehrnews.com/tag/%D8%B1%D9%87%D8%A8%D8%B1%DB%8C" TargetMode="External"/><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s://markazi.iribnews.ir/"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markazi.iribnews.ir/"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markazi.iribnews.ir/"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www.imna.ir/news/928478/%D8%AD%D9%81%D8%A7%D8%B8%D8%AA-%D8%A7%D8%B2-%D8%AE%D8%A7%DA%A9-%DB%8C%DA%A9-%D8%B6%D8%B1%D9%88%D8%B1%D8%AA-%D8%A7%D9%82%D8%AA%D8%B5%D8%A7%D8%AF%DB%8C-%D9%88-%D8%A7%D8%AC%D8%AA%D9%85%D8%A7%D8%B9%DB%8C-%D8%A7%D8%B3%D8%AA"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s://www.imna.ir/news/927666/%D8%A7%D8%AC%D8%B1%D8%A7%DB%8C-%D8%B7%D8%B1%D8%AD-%D8%B3%D8%A7%DB%8C%D8%A8%D8%A7%D9%86-%DA%AF%D8%A7%D9%85%DB%8C-%D9%85%D8%A4%D8%AB%D8%B1-%D8%AF%D8%B1-%D8%B1%D8%A7%D8%B3%D8%AA%D8%A7%DB%8C-%D8%AA%D9%88%D9%84%DB%8C%D8%AF-%D9%85%D8%AD%D8%B5%D9%88%D9%84%DB%8C-%D8%B3%D8%A7%D9%84%D9%85-%D8%A7%D8%B3%D8%A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irna.ir/" TargetMode="External"/><Relationship Id="rId2" Type="http://schemas.openxmlformats.org/officeDocument/2006/relationships/hyperlink" Target="https://www.irna.ir/news/85968166/%D8%B1%D9%88%D8%B2-%D9%85%D8%B2%D8%B1%D8%B9%D9%87-%D9%88-%D8%A8%D8%B1%D8%AF%D8%A7%D8%B4%D8%AA-%D8%B2%D8%B1%D8%B4%DA%A9-%D8%AF%D8%B1-%D8%AA%D9%81%D8%B1%D8%B4-%D9%81%DB%8C%D9%84%D9%85"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www.imna.ir/news/927481/%D8%AD%D9%85%D8%A7%DB%8C%D8%AA-%D8%A7%D8%B2-%D8%B8%D8%B1%D9%81%DB%8C%D8%AA-%D9%87%D8%A7%DB%8C-%D8%AA%D9%88%D9%84%DB%8C%D8%AF%DB%8C-%D9%86%D9%82%D8%B4-%D9%85%D9%87%D9%85%DB%8C-%D8%AF%D8%B1-%DA%A9%D8%A7%D9%87%D8%B4-%D9%81%D8%B4%D8%A7%D8%B1-%D8%A7%D9%82%D8%AA%D8%B5%D8%A7%D8%AF%DB%8C-%D8%A8%D8%B1-%D8%AE%D8%A7%D9%86%D9%88%D8%A7%D8%B1%D9%87%D8%A7"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ehrnews.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0375" y="1343379"/>
            <a:ext cx="10399983" cy="4288190"/>
          </a:xfrm>
          <a:ln/>
        </p:spPr>
        <p:style>
          <a:lnRef idx="0">
            <a:schemeClr val="accent2"/>
          </a:lnRef>
          <a:fillRef idx="3">
            <a:schemeClr val="accent2"/>
          </a:fillRef>
          <a:effectRef idx="3">
            <a:schemeClr val="accent2"/>
          </a:effectRef>
          <a:fontRef idx="minor">
            <a:schemeClr val="lt1"/>
          </a:fontRef>
        </p:style>
        <p:txBody>
          <a:bodyPr>
            <a:noAutofit/>
          </a:bodyPr>
          <a:lstStyle/>
          <a:p>
            <a:pPr algn="ctr"/>
            <a:r>
              <a:rPr lang="fa-IR" sz="4400" dirty="0" smtClean="0">
                <a:ln w="38100" cmpd="sng">
                  <a:solidFill>
                    <a:sysClr val="windowText" lastClr="000000"/>
                  </a:solidFill>
                </a:ln>
                <a:solidFill>
                  <a:srgbClr val="FFFF00"/>
                </a:solidFill>
                <a:cs typeface="B Titr" panose="00000700000000000000" pitchFamily="2" charset="-78"/>
              </a:rPr>
              <a:t>اخبار بخش کشاورزی در خبرگزاری </a:t>
            </a:r>
            <a:r>
              <a:rPr lang="fa-IR" sz="4400" dirty="0" smtClean="0">
                <a:ln w="38100" cmpd="sng">
                  <a:solidFill>
                    <a:sysClr val="windowText" lastClr="000000"/>
                  </a:solidFill>
                </a:ln>
                <a:solidFill>
                  <a:srgbClr val="FFFF00"/>
                </a:solidFill>
                <a:cs typeface="B Titr" panose="00000700000000000000" pitchFamily="2" charset="-78"/>
              </a:rPr>
              <a:t>ها</a:t>
            </a:r>
            <a:br>
              <a:rPr lang="fa-IR" sz="4400" dirty="0" smtClean="0">
                <a:ln w="38100" cmpd="sng">
                  <a:solidFill>
                    <a:sysClr val="windowText" lastClr="000000"/>
                  </a:solidFill>
                </a:ln>
                <a:solidFill>
                  <a:srgbClr val="FFFF00"/>
                </a:solidFill>
                <a:cs typeface="B Titr" panose="00000700000000000000" pitchFamily="2" charset="-78"/>
              </a:rPr>
            </a:br>
            <a:r>
              <a:rPr lang="fa-IR" sz="4400" dirty="0" smtClean="0">
                <a:ln w="38100" cmpd="sng">
                  <a:solidFill>
                    <a:sysClr val="windowText" lastClr="000000"/>
                  </a:solidFill>
                </a:ln>
                <a:solidFill>
                  <a:srgbClr val="FFFF00"/>
                </a:solidFill>
                <a:cs typeface="B Titr" panose="00000700000000000000" pitchFamily="2" charset="-78"/>
              </a:rPr>
              <a:t/>
            </a:r>
            <a:br>
              <a:rPr lang="fa-IR" sz="4400" dirty="0" smtClean="0">
                <a:ln w="38100" cmpd="sng">
                  <a:solidFill>
                    <a:sysClr val="windowText" lastClr="000000"/>
                  </a:solidFill>
                </a:ln>
                <a:solidFill>
                  <a:srgbClr val="FFFF00"/>
                </a:solidFill>
                <a:cs typeface="B Titr" panose="00000700000000000000" pitchFamily="2" charset="-78"/>
              </a:rPr>
            </a:br>
            <a:r>
              <a:rPr lang="fa-IR" sz="4400" dirty="0" smtClean="0">
                <a:ln w="38100" cmpd="sng">
                  <a:solidFill>
                    <a:sysClr val="windowText" lastClr="000000"/>
                  </a:solidFill>
                </a:ln>
                <a:solidFill>
                  <a:srgbClr val="FFFF00"/>
                </a:solidFill>
                <a:cs typeface="B Titr" panose="00000700000000000000" pitchFamily="2" charset="-78"/>
              </a:rPr>
              <a:t> </a:t>
            </a:r>
            <a:r>
              <a:rPr lang="fa-IR" sz="3200" dirty="0" smtClean="0">
                <a:ln w="38100" cmpd="sng">
                  <a:solidFill>
                    <a:sysClr val="windowText" lastClr="000000"/>
                  </a:solidFill>
                </a:ln>
                <a:solidFill>
                  <a:srgbClr val="FFFF00"/>
                </a:solidFill>
                <a:cs typeface="B Titr" panose="00000700000000000000" pitchFamily="2" charset="-78"/>
              </a:rPr>
              <a:t>آبان - آذر1404</a:t>
            </a:r>
            <a:r>
              <a:rPr lang="fa-IR" sz="3600" dirty="0" smtClean="0">
                <a:ln w="38100" cmpd="sng">
                  <a:solidFill>
                    <a:sysClr val="windowText" lastClr="000000"/>
                  </a:solidFill>
                </a:ln>
                <a:solidFill>
                  <a:srgbClr val="FFFF00"/>
                </a:solidFill>
                <a:cs typeface="B Titr" panose="00000700000000000000" pitchFamily="2" charset="-78"/>
              </a:rPr>
              <a:t/>
            </a:r>
            <a:br>
              <a:rPr lang="fa-IR" sz="3600" dirty="0" smtClean="0">
                <a:ln w="38100" cmpd="sng">
                  <a:solidFill>
                    <a:sysClr val="windowText" lastClr="000000"/>
                  </a:solidFill>
                </a:ln>
                <a:solidFill>
                  <a:srgbClr val="FFFF00"/>
                </a:solidFill>
                <a:cs typeface="B Titr" panose="00000700000000000000" pitchFamily="2" charset="-78"/>
              </a:rPr>
            </a:br>
            <a:r>
              <a:rPr lang="fa-IR" sz="3600" dirty="0">
                <a:ln w="38100" cmpd="sng">
                  <a:solidFill>
                    <a:sysClr val="windowText" lastClr="000000"/>
                  </a:solidFill>
                </a:ln>
                <a:solidFill>
                  <a:srgbClr val="FFFF00"/>
                </a:solidFill>
                <a:cs typeface="B Titr" panose="00000700000000000000" pitchFamily="2" charset="-78"/>
              </a:rPr>
              <a:t> </a:t>
            </a:r>
            <a:r>
              <a:rPr lang="fa-IR" sz="3600" dirty="0" smtClean="0">
                <a:ln w="38100" cmpd="sng">
                  <a:solidFill>
                    <a:sysClr val="windowText" lastClr="000000"/>
                  </a:solidFill>
                </a:ln>
                <a:solidFill>
                  <a:srgbClr val="FFFF00"/>
                </a:solidFill>
                <a:cs typeface="B Titr" panose="00000700000000000000" pitchFamily="2" charset="-78"/>
              </a:rPr>
              <a:t>                                                        </a:t>
            </a:r>
            <a:r>
              <a:rPr lang="fa-IR" sz="2000" dirty="0" smtClean="0">
                <a:ln w="38100" cmpd="sng">
                  <a:solidFill>
                    <a:sysClr val="windowText" lastClr="000000"/>
                  </a:solidFill>
                </a:ln>
                <a:solidFill>
                  <a:srgbClr val="FFFF00"/>
                </a:solidFill>
                <a:cs typeface="B Titr" panose="00000700000000000000" pitchFamily="2" charset="-78"/>
              </a:rPr>
              <a:t>روابط عمومی جهاد کشاورزی استان مرکزی</a:t>
            </a:r>
            <a:r>
              <a:rPr lang="fa-IR" sz="3600" dirty="0" smtClean="0">
                <a:ln w="38100" cmpd="sng">
                  <a:solidFill>
                    <a:sysClr val="windowText" lastClr="000000"/>
                  </a:solidFill>
                </a:ln>
                <a:solidFill>
                  <a:srgbClr val="FFFF00"/>
                </a:solidFill>
                <a:cs typeface="B Titr" panose="00000700000000000000" pitchFamily="2" charset="-78"/>
              </a:rPr>
              <a:t> </a:t>
            </a:r>
            <a:endParaRPr lang="en-US" dirty="0">
              <a:ln w="38100" cmpd="sng">
                <a:solidFill>
                  <a:sysClr val="windowText" lastClr="000000"/>
                </a:solidFill>
              </a:ln>
              <a:solidFill>
                <a:srgbClr val="FFFF00"/>
              </a:solidFill>
              <a:cs typeface="B Titr" panose="00000700000000000000" pitchFamily="2" charset="-78"/>
            </a:endParaRPr>
          </a:p>
        </p:txBody>
      </p:sp>
    </p:spTree>
    <p:extLst>
      <p:ext uri="{BB962C8B-B14F-4D97-AF65-F5344CB8AC3E}">
        <p14:creationId xmlns:p14="http://schemas.microsoft.com/office/powerpoint/2010/main" val="4132425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38539" y="5806167"/>
            <a:ext cx="2787995" cy="86357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a:r>
              <a:rPr lang="fa-IR" sz="2800" dirty="0" smtClean="0">
                <a:cs typeface="B Farnaz" pitchFamily="2" charset="-78"/>
              </a:rPr>
              <a:t>خبر گزاری مهر</a:t>
            </a:r>
            <a:endParaRPr lang="uk-UA" sz="2800" dirty="0">
              <a:cs typeface="B Farnaz" pitchFamily="2" charset="-78"/>
            </a:endParaRPr>
          </a:p>
        </p:txBody>
      </p:sp>
      <p:sp>
        <p:nvSpPr>
          <p:cNvPr id="2" name="Content Placeholder 1"/>
          <p:cNvSpPr>
            <a:spLocks noGrp="1"/>
          </p:cNvSpPr>
          <p:nvPr>
            <p:ph idx="1"/>
          </p:nvPr>
        </p:nvSpPr>
        <p:spPr>
          <a:xfrm>
            <a:off x="3734873" y="1151467"/>
            <a:ext cx="7933386" cy="5249333"/>
          </a:xfrm>
        </p:spPr>
        <p:txBody>
          <a:bodyPr>
            <a:normAutofit fontScale="47500" lnSpcReduction="20000"/>
          </a:bodyPr>
          <a:lstStyle/>
          <a:p>
            <a:pPr marL="0" indent="0" algn="ctr">
              <a:buNone/>
            </a:pPr>
            <a:r>
              <a:rPr lang="fa-IR" sz="5100" b="1" dirty="0">
                <a:ln w="22225">
                  <a:solidFill>
                    <a:schemeClr val="accent2"/>
                  </a:solidFill>
                  <a:prstDash val="solid"/>
                </a:ln>
                <a:solidFill>
                  <a:schemeClr val="accent2">
                    <a:lumMod val="40000"/>
                    <a:lumOff val="60000"/>
                  </a:schemeClr>
                </a:solidFill>
                <a:cs typeface="B Titr" panose="00000700000000000000" pitchFamily="2" charset="-78"/>
              </a:rPr>
              <a:t>کشاورزی محور اصلی اقتصاد شهرستان زرندیه محسوب </a:t>
            </a:r>
            <a:r>
              <a:rPr lang="fa-IR" sz="5100" b="1" dirty="0" smtClean="0">
                <a:ln w="22225">
                  <a:solidFill>
                    <a:schemeClr val="accent2"/>
                  </a:solidFill>
                  <a:prstDash val="solid"/>
                </a:ln>
                <a:solidFill>
                  <a:schemeClr val="accent2">
                    <a:lumMod val="40000"/>
                    <a:lumOff val="60000"/>
                  </a:schemeClr>
                </a:solidFill>
                <a:cs typeface="B Titr" panose="00000700000000000000" pitchFamily="2" charset="-78"/>
              </a:rPr>
              <a:t>می‌شود</a:t>
            </a:r>
            <a:endParaRPr lang="en-US" sz="5100" b="1" dirty="0" smtClean="0">
              <a:ln w="22225">
                <a:solidFill>
                  <a:schemeClr val="accent2"/>
                </a:solidFill>
                <a:prstDash val="solid"/>
              </a:ln>
              <a:solidFill>
                <a:schemeClr val="accent2">
                  <a:lumMod val="40000"/>
                  <a:lumOff val="60000"/>
                </a:schemeClr>
              </a:solidFill>
              <a:cs typeface="B Titr" panose="00000700000000000000" pitchFamily="2" charset="-78"/>
            </a:endParaRPr>
          </a:p>
          <a:p>
            <a:pPr marL="0" indent="0" algn="ctr">
              <a:buNone/>
            </a:pPr>
            <a:endParaRPr lang="en-US" b="1" dirty="0"/>
          </a:p>
          <a:p>
            <a:pPr marL="0" indent="0" algn="ctr">
              <a:buNone/>
            </a:pPr>
            <a:endParaRPr lang="en-US" b="1" dirty="0" smtClean="0"/>
          </a:p>
          <a:p>
            <a:pPr marL="0" indent="0" algn="ctr">
              <a:buNone/>
            </a:pPr>
            <a:endParaRPr lang="en-US" b="1" dirty="0"/>
          </a:p>
          <a:p>
            <a:pPr marL="0" indent="0" algn="ctr">
              <a:buNone/>
            </a:pPr>
            <a:endParaRPr lang="fa-IR" b="1" dirty="0"/>
          </a:p>
          <a:p>
            <a:pPr marL="0" indent="0" algn="ctr">
              <a:buNone/>
            </a:pPr>
            <a:r>
              <a:rPr lang="fa-IR" dirty="0"/>
              <a:t>ه گزارش</a:t>
            </a:r>
            <a:r>
              <a:rPr lang="fa-IR" dirty="0">
                <a:hlinkClick r:id="rId2"/>
              </a:rPr>
              <a:t> خبرنگار مهر</a:t>
            </a:r>
            <a:r>
              <a:rPr lang="fa-IR" dirty="0"/>
              <a:t>،،علی صفری بعدازظهر چهارشنبه در آیین افتتاح سومین جشنواره پسته شهرستان زرندیه اظهار کرد: زرندیه با سهم بالای ارزش افزوده کشاورزی، رتبه ششم تولید پسته در کشور و اجرای طرح‌های نوین آبیاری، جایگاه خود را به‌عنوان کشاورزی‌ترین شهرستان استان مرکزی تثبیت کرده و سومین جشنواره ملی پسته را با محوریت توسعه پایدار برگزار کرده است.</a:t>
            </a:r>
          </a:p>
          <a:p>
            <a:pPr marL="0" indent="0" algn="ctr">
              <a:buNone/>
            </a:pPr>
            <a:r>
              <a:rPr lang="fa-IR" dirty="0"/>
              <a:t>وی افزود: این جشنواره با شعار «خوشه امید و برکت» نمادی از تلاش کشاورزان زرندیه در تولید محصولات سالم و باکیفیت است و بستری برای معرفی ظرفیت‌های منطقه در سطح ملی فراهم کرده است.</a:t>
            </a:r>
          </a:p>
          <a:p>
            <a:pPr marL="0" indent="0" algn="ctr">
              <a:buNone/>
            </a:pPr>
            <a:r>
              <a:rPr lang="fa-IR" dirty="0"/>
              <a:t>رئیس سازمان جهاد کشاورزی استان مرکزی با اشاره به سهم اقتصادی بخش‌های مختلف شهرستان گفت: سهم ارزش افزوده بخش کشاورزی در زرندیه بیش از ۵۰ درصد، صنعت حدود ۲۶ درصد و خدمات ۲۳ درصد است؛ این آمار نشان می‌دهد که علی‌رغم وجود صنایع متنوع، کشاورزی همچنان محور اصلی اقتصاد شهرستان محسوب می‌شود.</a:t>
            </a:r>
          </a:p>
          <a:p>
            <a:pPr marL="0" indent="0" algn="ctr">
              <a:buNone/>
            </a:pPr>
            <a:r>
              <a:rPr lang="fa-IR" dirty="0"/>
              <a:t>صفری افزود: زرندیه در میان حدود ۵۰۰ شهرستان کشور، رتبه سی‌ام را از نظر شاخص‌های کشاورزی دارد و شهرستان ساوه نیز در رتبه سی و دوم قرار گرفته است. همچنین زرندیه با رتبه ششم تولید پسته در کشور، به یکی از قطب‌های مهم تولید پسته ارگانیک تبدیل شده است.</a:t>
            </a:r>
          </a:p>
          <a:p>
            <a:pPr marL="0" indent="0" algn="ctr">
              <a:buNone/>
            </a:pPr>
            <a:r>
              <a:rPr lang="fa-IR" dirty="0"/>
              <a:t>مدیرکل ۱۱۱ جهاد کشاورزی استان مرکزی با تأکید بر اهمیت برگزاری جشنواره‌های ملی پسته گفت: این رویدادها علاوه بر معرفی ظرفیت‌های کشاورزی، زمینه‌ای برای توسعه دانش‌بنیان و پایدار در بخش کشاورزی ایجاد می‌کنند و نقش مهمی در ارتقای بهره‌وری دارند.</a:t>
            </a:r>
          </a:p>
          <a:p>
            <a:pPr marL="0" indent="0" algn="ctr">
              <a:buNone/>
            </a:pPr>
            <a:r>
              <a:rPr lang="fa-IR" dirty="0"/>
              <a:t>وی به چالش‌های بخش کشاورزی اشاره کرد و افزود: بهره‌وری آب هنوز جای کار دارد، اما با اجرای سامانه‌های نوین آبیاری و تخصیص اعتبارات بلاعوض، جهش قابل توجهی در این حوزه صورت گرفته است. استان مرکزی بیش از ۵۰ درصد اراضی مستعد خود را زیر پوشش سامانه‌های نوین آبیاری برده و زرندیه در این زمینه یکی از شهرستان‌های پیشرو محسوب می‌شود.</a:t>
            </a:r>
          </a:p>
          <a:p>
            <a:pPr marL="0" indent="0" algn="ctr">
              <a:buNone/>
            </a:pPr>
            <a:r>
              <a:rPr lang="fa-IR" dirty="0"/>
              <a:t>صفری همچنین بر ضرورت هوشمندسازی کشاورزی تأکید کرد و گفت: آبیاری هوشمند در زرندیه آغاز شده و این شهرستان جزو چهار منطقه پیشتاز در اجرای این طرح‌هاست. گسترش فناوری‌های نوین و دانش‌بنیان در بخش کشاورزی تنها راه ارتقای بهره‌وری و کیفیت محصولات است.</a:t>
            </a:r>
          </a:p>
          <a:p>
            <a:pPr marL="0" indent="0" algn="ctr">
              <a:buNone/>
            </a:pPr>
            <a:r>
              <a:rPr lang="fa-IR" dirty="0"/>
              <a:t>وی به اهمیت انرژی‌های تجدیدپذیر اشاره کرد و افزود: گسترش مزارع خورشیدی و احداث نیروگاه‌های کوچک‌مقیاس، تنها راه رفع ناترازی برق در بخش کشاورزی و صنعتی شهرستان است و این طرح‌ها با جدیت در حال پیگیری هستند.</a:t>
            </a:r>
          </a:p>
          <a:p>
            <a:pPr marL="0" indent="0" algn="ctr">
              <a:buNone/>
            </a:pPr>
            <a:r>
              <a:rPr lang="fa-IR" dirty="0"/>
              <a:t>مدیرکل جهاد کشاورزی استان مرکزی همچنین به توسعه زیرساخت‌های صادراتی اشاره کرد و گفت: پایانه صادراتی شهرستان در مرحله بهره‌برداری قرار دارد و این پایانه می‌تواند ظرفیت صادرات محصولات کشاورزی، به‌ویژه پسته، را به‌طور چشمگیری افزایش دهد.</a:t>
            </a:r>
          </a:p>
          <a:p>
            <a:pPr marL="0" indent="0" algn="ctr">
              <a:buNone/>
            </a:pPr>
            <a:r>
              <a:rPr lang="fa-IR" dirty="0"/>
              <a:t>وی با تأکید بر عدالت در تخصیص منابع گفت: تلاش می‌کنیم تقسیم‌بندی منابع به گونه‌ای باشد که برابری سطحی به برابری عمیق و پایدار تبدیل شود و همه بهره‌برداران از امکانات و تسهیلات به‌صورت عادلانه برخوردار شوند.</a:t>
            </a:r>
          </a:p>
          <a:p>
            <a:pPr marL="0" indent="0" algn="ctr">
              <a:buNone/>
            </a:pPr>
            <a:r>
              <a:rPr lang="fa-IR" dirty="0"/>
              <a:t>صفری با قدردانی از کشاورزان و تشکل‌های فعال در حوزه کشاورزی اظهار کرد: تمامی موفقیت‌ها و تولیدات زرندیه مرهون تلاش و همت بهره‌برداران و تشکل‌های مردمی است و ما از آنان تقدیر ویژه داریم.</a:t>
            </a:r>
          </a:p>
          <a:p>
            <a:pPr algn="ctr"/>
            <a:endParaRPr lang="en-US" dirty="0"/>
          </a:p>
        </p:txBody>
      </p:sp>
    </p:spTree>
    <p:extLst>
      <p:ext uri="{BB962C8B-B14F-4D97-AF65-F5344CB8AC3E}">
        <p14:creationId xmlns:p14="http://schemas.microsoft.com/office/powerpoint/2010/main" val="3625453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8" y="5780598"/>
            <a:ext cx="2566367"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 </a:t>
            </a:r>
            <a:endParaRPr lang="uk-UA" sz="3200" dirty="0">
              <a:cs typeface="B Farnaz" pitchFamily="2" charset="-78"/>
            </a:endParaRPr>
          </a:p>
        </p:txBody>
      </p:sp>
      <p:sp>
        <p:nvSpPr>
          <p:cNvPr id="3" name="Content Placeholder 2"/>
          <p:cNvSpPr>
            <a:spLocks noGrp="1"/>
          </p:cNvSpPr>
          <p:nvPr>
            <p:ph idx="1"/>
          </p:nvPr>
        </p:nvSpPr>
        <p:spPr>
          <a:xfrm>
            <a:off x="3232596" y="1377245"/>
            <a:ext cx="8628845" cy="5036434"/>
          </a:xfrm>
        </p:spPr>
        <p:txBody>
          <a:bodyPr>
            <a:normAutofit fontScale="55000" lnSpcReduction="20000"/>
          </a:bodyPr>
          <a:lstStyle/>
          <a:p>
            <a:pPr marL="0" indent="0" algn="ctr">
              <a:buNone/>
            </a:pPr>
            <a:r>
              <a:rPr lang="fa-IR" b="1" dirty="0">
                <a:ln w="22225">
                  <a:solidFill>
                    <a:schemeClr val="accent2"/>
                  </a:solidFill>
                  <a:prstDash val="solid"/>
                </a:ln>
                <a:solidFill>
                  <a:schemeClr val="accent2">
                    <a:lumMod val="40000"/>
                    <a:lumOff val="60000"/>
                  </a:schemeClr>
                </a:solidFill>
              </a:rPr>
              <a:t>صف</a:t>
            </a:r>
            <a:r>
              <a:rPr lang="fa-IR" sz="3800" b="1" dirty="0">
                <a:ln w="22225">
                  <a:solidFill>
                    <a:schemeClr val="accent2"/>
                  </a:solidFill>
                  <a:prstDash val="solid"/>
                </a:ln>
                <a:solidFill>
                  <a:schemeClr val="accent2">
                    <a:lumMod val="40000"/>
                    <a:lumOff val="60000"/>
                  </a:schemeClr>
                </a:solidFill>
              </a:rPr>
              <a:t>ری: استان مرکزی پیشتاز تولید و سلامت محصولات دامی کشور </a:t>
            </a:r>
            <a:r>
              <a:rPr lang="fa-IR" sz="3800" b="1" dirty="0" smtClean="0">
                <a:ln w="22225">
                  <a:solidFill>
                    <a:schemeClr val="accent2"/>
                  </a:solidFill>
                  <a:prstDash val="solid"/>
                </a:ln>
                <a:solidFill>
                  <a:schemeClr val="accent2">
                    <a:lumMod val="40000"/>
                    <a:lumOff val="60000"/>
                  </a:schemeClr>
                </a:solidFill>
              </a:rPr>
              <a:t>است</a:t>
            </a:r>
            <a:endParaRPr lang="en-US" sz="3800" b="1" dirty="0" smtClean="0">
              <a:ln w="22225">
                <a:solidFill>
                  <a:schemeClr val="accent2"/>
                </a:solidFill>
                <a:prstDash val="solid"/>
              </a:ln>
              <a:solidFill>
                <a:schemeClr val="accent2">
                  <a:lumMod val="40000"/>
                  <a:lumOff val="60000"/>
                </a:schemeClr>
              </a:solidFill>
            </a:endParaRPr>
          </a:p>
          <a:p>
            <a:pPr marL="0" indent="0" algn="ctr">
              <a:buNone/>
            </a:pPr>
            <a:endParaRPr lang="fa-IR" sz="3800" b="1" dirty="0"/>
          </a:p>
          <a:p>
            <a:pPr marL="0" indent="0" algn="r">
              <a:buNone/>
            </a:pPr>
            <a:r>
              <a:rPr lang="fa-IR" dirty="0"/>
              <a:t/>
            </a:r>
            <a:br>
              <a:rPr lang="fa-IR" dirty="0"/>
            </a:br>
            <a:r>
              <a:rPr lang="fa-IR" dirty="0"/>
              <a:t>به گزارش</a:t>
            </a:r>
            <a:r>
              <a:rPr lang="fa-IR" dirty="0">
                <a:hlinkClick r:id="rId2"/>
              </a:rPr>
              <a:t> خبرنگار مهر</a:t>
            </a:r>
            <a:r>
              <a:rPr lang="fa-IR" dirty="0"/>
              <a:t>، علی صفری شامگاه یکشنبه در آیین بزرگداشت روز دامپزشکی با بیان اینکه امنیت غذایی بر پایه دو مؤلفه «تولید و فراهمی» و «سلامت» استوار است، اظهار کرد: استان مرکزی با </a:t>
            </a:r>
            <a:r>
              <a:rPr lang="fa-IR" dirty="0" smtClean="0"/>
              <a:t>وجودمحدودیت‌های </a:t>
            </a:r>
            <a:r>
              <a:rPr lang="fa-IR" dirty="0"/>
              <a:t>موجود، توانسته در سال گذشته بیش از ۸۰ هزار تن مرغ تولید کند که بالغ بر ۳۰ هزار تن آن مازاد بر نیاز داخلی استان بوده است.</a:t>
            </a:r>
          </a:p>
          <a:p>
            <a:pPr marL="0" indent="0" algn="r">
              <a:buNone/>
            </a:pPr>
            <a:r>
              <a:rPr lang="fa-IR" dirty="0"/>
              <a:t>وی با اشاره به آمار تولید سایر محصولات دامی در استان افزود: در سال گذشته بیش از ۵۴ هزار تن گوشت قرمز در استان تولید شده که حدود ۷۰ درصد آن مازاد بر مصرف داخلی بوده است. همچنین در حوزه تخم‌مرغ، از مجموع ۵۲ هزار تن تولید، نزدیک به ۷۰ درصد آن مازاد بر نیاز استان به دست آمده است.</a:t>
            </a:r>
          </a:p>
          <a:p>
            <a:pPr marL="0" indent="0" algn="r">
              <a:buNone/>
            </a:pPr>
            <a:r>
              <a:rPr lang="fa-IR" dirty="0"/>
              <a:t>صفری با اشاره به تولید شیر در استان مرکزی گفت: در سال گذشته بالغ بر ۴۰۰ هزار تن شیر تولید شده که حدود ۳۰ تا ۴۰ درصد آن بیش از نیاز مصرفی استان بوده و به عنوان مازاد محسوب می‌شود.</a:t>
            </a:r>
          </a:p>
          <a:p>
            <a:pPr marL="0" indent="0" algn="r">
              <a:buNone/>
            </a:pPr>
            <a:r>
              <a:rPr lang="fa-IR" dirty="0"/>
              <a:t>رئیس سازمان جهاد کشاورزی استان مرکزی با تجلیل از تلاش تولیدکنندگان این بخش، بیان کرد: تولیدکنندگان نه‌تنها نیاز استان را تأمین کرده‌اند، بلکه استان مرکزی را به عنوان یکی از صادرکنندگان محصولات دامی به سایر استان‌ها از جمله تهران مطرح ساخته‌اند.</a:t>
            </a:r>
          </a:p>
          <a:p>
            <a:pPr marL="0" indent="0" algn="r">
              <a:buNone/>
            </a:pPr>
            <a:r>
              <a:rPr lang="fa-IR" dirty="0"/>
              <a:t>وی در ادامه با تأکید بر اهمیت سلامت محصولات دامی، تصریح کرد: این دستاورد بزرگ حاصل تلاش شبانه‌روزی همکاران دامپزشکی و خانواده بزرگ دامپزشکی استان است که با نظارت مستمر، سلامت کامل محصولات را تضمین کرده‌اند و باید اذعان کرد تاکنون هیچ‌گونه حاشیه‌ای در زمینه سلامت محصولات کشاورزی استان گزارش نشده است.</a:t>
            </a:r>
          </a:p>
          <a:p>
            <a:pPr marL="0" indent="0" algn="r">
              <a:buNone/>
            </a:pPr>
            <a:r>
              <a:rPr lang="fa-IR" dirty="0"/>
              <a:t>صفری با اشاره به شرایط دشوار گذشته، به ویژه در دوران جنگ اخیر، گفت: در آن ایام، مردم استان مرکزی با وجود افزایش چشمگیر مصرف، هیچ‌گاه با کمبود مواجه نشدند و تولیدکنندگان با تمام توان در کنار مردم بودند، در شرایطی که خرید مردم دو تا سه برابر شده بود، هیچ مشکلی در تأمین محصولات وجود نداشت.</a:t>
            </a:r>
          </a:p>
          <a:p>
            <a:pPr marL="0" indent="0" algn="r">
              <a:buNone/>
            </a:pPr>
            <a:r>
              <a:rPr lang="fa-IR" dirty="0"/>
              <a:t>وی با تأکید بر تداوم تولید پایدار در استان، اظهار داشت: علی‌رغم محدودیت‌های موجود، تولید محصولات سالم و بدون حاشیه همچنان ادامه دارد و این روند نویدبخش استمرار امنیت غذایی در سطح استان و کشور است.</a:t>
            </a:r>
          </a:p>
          <a:p>
            <a:pPr marL="0" indent="0" algn="r">
              <a:buNone/>
            </a:pPr>
            <a:r>
              <a:rPr lang="fa-IR" b="1" dirty="0"/>
              <a:t>دامپزشکی نقشی حیاتی و گسترده در تضمین ایمنی مواد غذایی ایفا می‌کند</a:t>
            </a:r>
            <a:endParaRPr lang="fa-IR" dirty="0"/>
          </a:p>
          <a:p>
            <a:pPr marL="0" indent="0" algn="r">
              <a:buNone/>
            </a:pPr>
            <a:r>
              <a:rPr lang="fa-IR" dirty="0"/>
              <a:t>رئیس نظام دامپزشکی استان مرکزی، در بیان اهمیت دامپزشکی در تأمین سلامت جامعه، سلامت دام، حفظ محیط زیست و تضمین ایمنی مواد غذایی گفت: دامپزشکی نقشی حیاتی و گسترده در این زمینه‌ها ایفا می‌کند.</a:t>
            </a:r>
          </a:p>
          <a:p>
            <a:pPr marL="0" indent="0" algn="r">
              <a:buNone/>
            </a:pPr>
            <a:r>
              <a:rPr lang="fa-IR" dirty="0"/>
              <a:t>حجت‌الله نیرومند با ابراز تأسف از اینکه بسیاری از مردم تنها به درمان دام توجه دارند، تصریح کرد: مسئولیت و توانمندی‌های دامپزشکی فراتر از این تصور است و در حوزه‌های سلامت غذایی، سلامت جامعه و محیط زیست رسالت بزرگی بر عهده دارد.</a:t>
            </a:r>
          </a:p>
          <a:p>
            <a:pPr marL="0" indent="0" algn="r">
              <a:buNone/>
            </a:pPr>
            <a:r>
              <a:rPr lang="fa-IR" dirty="0"/>
              <a:t>نیرومند همچنین با اشاره به تلاش‌های بی‌وقفه همکاران خود که غالباً نادیدنی است، تاکید کرد: این تلاش‌ها عاملی اساسی در دستیابی به موفقیت‌های کنونی در حوزه دامپزشکی هستند.</a:t>
            </a:r>
          </a:p>
          <a:p>
            <a:pPr marL="0" indent="0" algn="r">
              <a:buNone/>
            </a:pPr>
            <a:r>
              <a:rPr lang="fa-IR" dirty="0"/>
              <a:t>وی با بیان اینکه حدود ۹۰۰ نیروی متخصص در استان مرکزی فعال هستند، هدف خود را افزایش کیفیت خدمات از طریق تعامل با سازمان‌های مرتبط، ارتقای ابزارهای کاری و بهبود سطح ایمنی در فرآیند تولید عنوان کرد.</a:t>
            </a:r>
          </a:p>
          <a:p>
            <a:endParaRPr lang="en-US" dirty="0"/>
          </a:p>
        </p:txBody>
      </p:sp>
    </p:spTree>
    <p:extLst>
      <p:ext uri="{BB962C8B-B14F-4D97-AF65-F5344CB8AC3E}">
        <p14:creationId xmlns:p14="http://schemas.microsoft.com/office/powerpoint/2010/main" val="21739977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Grp="1" noChangeArrowheads="1"/>
          </p:cNvSpPr>
          <p:nvPr>
            <p:ph type="title"/>
          </p:nvPr>
        </p:nvSpPr>
        <p:spPr>
          <a:xfrm>
            <a:off x="128789" y="5780598"/>
            <a:ext cx="2820472"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
        <p:nvSpPr>
          <p:cNvPr id="3" name="Rectangle 2"/>
          <p:cNvSpPr/>
          <p:nvPr/>
        </p:nvSpPr>
        <p:spPr>
          <a:xfrm>
            <a:off x="3258355" y="1016000"/>
            <a:ext cx="7398356" cy="369332"/>
          </a:xfrm>
          <a:prstGeom prst="rect">
            <a:avLst/>
          </a:prstGeom>
        </p:spPr>
        <p:txBody>
          <a:bodyPr wrap="square">
            <a:spAutoFit/>
          </a:bodyPr>
          <a:lstStyle/>
          <a:p>
            <a:pPr algn="ctr"/>
            <a:r>
              <a:rPr lang="fa-IR" b="1" dirty="0">
                <a:ln w="22225">
                  <a:solidFill>
                    <a:schemeClr val="accent2"/>
                  </a:solidFill>
                  <a:prstDash val="solid"/>
                </a:ln>
                <a:solidFill>
                  <a:schemeClr val="accent2">
                    <a:lumMod val="40000"/>
                    <a:lumOff val="60000"/>
                  </a:schemeClr>
                </a:solidFill>
                <a:latin typeface="IRANSans"/>
              </a:rPr>
              <a:t>تعین تکلیف 45 سد خاکی استان مرکزی در دستور کار کارگروه آب کشاورزی</a:t>
            </a:r>
            <a:endParaRPr lang="fa-IR" b="1" i="0" dirty="0">
              <a:ln w="22225">
                <a:solidFill>
                  <a:schemeClr val="accent2"/>
                </a:solidFill>
                <a:prstDash val="solid"/>
              </a:ln>
              <a:solidFill>
                <a:schemeClr val="accent2">
                  <a:lumMod val="40000"/>
                  <a:lumOff val="60000"/>
                </a:schemeClr>
              </a:solidFill>
              <a:latin typeface="IRANSans"/>
            </a:endParaRPr>
          </a:p>
        </p:txBody>
      </p:sp>
      <p:sp>
        <p:nvSpPr>
          <p:cNvPr id="7" name="Rectangle 6"/>
          <p:cNvSpPr/>
          <p:nvPr/>
        </p:nvSpPr>
        <p:spPr>
          <a:xfrm>
            <a:off x="2949261" y="2884867"/>
            <a:ext cx="9066727" cy="3323987"/>
          </a:xfrm>
          <a:prstGeom prst="rect">
            <a:avLst/>
          </a:prstGeom>
        </p:spPr>
        <p:txBody>
          <a:bodyPr wrap="square">
            <a:spAutoFit/>
          </a:bodyPr>
          <a:lstStyle/>
          <a:p>
            <a:pPr algn="r"/>
            <a:r>
              <a:rPr lang="fa-IR" sz="1400" dirty="0">
                <a:solidFill>
                  <a:srgbClr val="281E1E"/>
                </a:solidFill>
                <a:latin typeface="IRANSans"/>
              </a:rPr>
              <a:t>رئیس جهاد کشاورزی استان مرکزی گفت: یکی از مهم‌ترین موضوعات این نشست، تعیین تکلیف حدود 45 سد خاکی در سطح استان است که تاکنون متولی مشخصی نداشته‌اند.در این راستا مقرر شد متولی مشخصی برای این سدها تعیین شود.</a:t>
            </a:r>
          </a:p>
          <a:p>
            <a:pPr algn="r"/>
            <a:r>
              <a:rPr lang="fa-IR" sz="1400" dirty="0">
                <a:solidFill>
                  <a:srgbClr val="000000"/>
                </a:solidFill>
                <a:latin typeface="IRANSans"/>
              </a:rPr>
              <a:t>به گزارش </a:t>
            </a:r>
            <a:r>
              <a:rPr lang="fa-IR" sz="1400" dirty="0">
                <a:solidFill>
                  <a:srgbClr val="000000"/>
                </a:solidFill>
                <a:latin typeface="IRANSans"/>
                <a:hlinkClick r:id="rId2"/>
              </a:rPr>
              <a:t>خبرگزاری تسنیم</a:t>
            </a:r>
            <a:r>
              <a:rPr lang="fa-IR" sz="1400" dirty="0">
                <a:solidFill>
                  <a:srgbClr val="000000"/>
                </a:solidFill>
                <a:latin typeface="IRANSans"/>
              </a:rPr>
              <a:t> از اراک، علی صفری، رئیس جهاد کشاورزی استان مرکزی، عصر امروز در آیین در جلسه کارگروه استانی آب کشاورزی با اشاره به بررسی و رفع چالش‌های مربوط به تأمین، توزیع و مصرف آب در بخش کشاورزی گفت: بر اساس آیین‌نامه اجرایی ماده 11، کمیسیون مشترکی با حضور نمایندگان دستگاه‌های ذی‌ربط از جمله شرکت‌های آب منطقه‌ای تشکیل شده که وظیفه آن بررسی و رفع چالش‌های مربوط به تأمین، توزیع و مصرف آب در بخش کشاورزی است.</a:t>
            </a:r>
          </a:p>
          <a:p>
            <a:pPr algn="r"/>
            <a:r>
              <a:rPr lang="fa-IR" sz="1400" dirty="0">
                <a:solidFill>
                  <a:srgbClr val="000000"/>
                </a:solidFill>
                <a:latin typeface="IRANSans"/>
              </a:rPr>
              <a:t>وی افزود: یکی از مهم‌ترین موضوعات این نشست، تعیین تکلیف حدود 45 سد خاکی در سطح استان است که تاکنون متولی مشخصی نداشته‌اند.در این راستا مقرر شد متولی مشخصی برای این سدها تعیین شود تا فرآیند ساماندهی، بهره‌برداری و نگهداری از آن‌ها با انسجام بیشتری دنبال شود.</a:t>
            </a:r>
          </a:p>
          <a:p>
            <a:pPr algn="r"/>
            <a:r>
              <a:rPr lang="fa-IR" sz="1400" dirty="0">
                <a:solidFill>
                  <a:srgbClr val="000000"/>
                </a:solidFill>
                <a:latin typeface="IRANSans"/>
              </a:rPr>
              <a:t>صفری تصریح کرد: بر اساس قانون توزیع عادلانه آب، وزارت نیرو موظف به تحویل آب به‌صورت حجمی به بخش کشاورزی است و در مقابل، بخش کشاورزی نیز مکلف به اجرای سامانه‌های نوین آبیاری و بهره‌وری بهینه از منابع آبی است.</a:t>
            </a:r>
          </a:p>
          <a:p>
            <a:pPr algn="r"/>
            <a:r>
              <a:rPr lang="fa-IR" sz="1400" dirty="0">
                <a:solidFill>
                  <a:srgbClr val="000000"/>
                </a:solidFill>
                <a:latin typeface="IRANSans"/>
              </a:rPr>
              <a:t>رئیس جهاد کشاورزی استان مرکزی با اشاره به اهداف برنامه هفتم توسعه اظهار کرد: طبق تکالیف قانونی، باید میزان آب مصرفی بخش کشاورزی در سطح کشور به 65 میلیارد مترمکعب کاهش یابد که این هدف برای استان‌ها نیز متناسب با ظرفیت‌ها و نیازها تعیین شده است.</a:t>
            </a:r>
          </a:p>
          <a:p>
            <a:pPr algn="r"/>
            <a:r>
              <a:rPr lang="fa-IR" sz="1400" dirty="0">
                <a:solidFill>
                  <a:srgbClr val="000000"/>
                </a:solidFill>
                <a:latin typeface="IRANSans"/>
              </a:rPr>
              <a:t>وی با اشاره به پیشنهاد مطرح‌شده در جلسه مبنی بر واگذاری مدیریت سدهای خاکی به تشکل‌های آب‌بران خاطرنشان کرد: این پیشنهاد می‌تواند گامی مؤثر در راستای بهره‌برداری بهینه و مشارکت مردمی در مدیریت منابع آبی باشد و امیدواریم با بررسی‌های کارشناسی، تصمیمات نهایی در این خصوص اتخاذ شود.</a:t>
            </a:r>
            <a:endParaRPr lang="fa-IR" sz="1400" b="0" i="0" dirty="0">
              <a:solidFill>
                <a:srgbClr val="000000"/>
              </a:solidFill>
              <a:effectLst/>
              <a:latin typeface="IRANSans"/>
            </a:endParaRPr>
          </a:p>
        </p:txBody>
      </p:sp>
    </p:spTree>
    <p:extLst>
      <p:ext uri="{BB962C8B-B14F-4D97-AF65-F5344CB8AC3E}">
        <p14:creationId xmlns:p14="http://schemas.microsoft.com/office/powerpoint/2010/main" val="3738287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p:nvPr>
        </p:nvSpPr>
        <p:spPr>
          <a:xfrm>
            <a:off x="447289" y="5780598"/>
            <a:ext cx="2746672"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a:r>
              <a:rPr lang="fa-IR" sz="3200" dirty="0" smtClean="0">
                <a:cs typeface="B Farnaz" pitchFamily="2" charset="-78"/>
              </a:rPr>
              <a:t>خبرگزاری تسنیم </a:t>
            </a:r>
            <a:endParaRPr lang="uk-UA" sz="3200" dirty="0">
              <a:cs typeface="B Farnaz" pitchFamily="2" charset="-78"/>
            </a:endParaRPr>
          </a:p>
        </p:txBody>
      </p:sp>
      <p:sp>
        <p:nvSpPr>
          <p:cNvPr id="2" name="Content Placeholder 1"/>
          <p:cNvSpPr>
            <a:spLocks noGrp="1"/>
          </p:cNvSpPr>
          <p:nvPr>
            <p:ph idx="1"/>
          </p:nvPr>
        </p:nvSpPr>
        <p:spPr>
          <a:xfrm>
            <a:off x="2936383" y="824089"/>
            <a:ext cx="8912180" cy="5615347"/>
          </a:xfrm>
        </p:spPr>
        <p:txBody>
          <a:bodyPr>
            <a:normAutofit fontScale="85000" lnSpcReduction="10000"/>
          </a:bodyPr>
          <a:lstStyle/>
          <a:p>
            <a:pPr marL="0" indent="0" algn="ctr">
              <a:buNone/>
            </a:pPr>
            <a:r>
              <a:rPr lang="fa-IR" sz="2200" b="1" dirty="0" smtClean="0">
                <a:ln w="22225">
                  <a:solidFill>
                    <a:schemeClr val="accent2"/>
                  </a:solidFill>
                  <a:prstDash val="solid"/>
                </a:ln>
                <a:solidFill>
                  <a:schemeClr val="accent2">
                    <a:lumMod val="40000"/>
                    <a:lumOff val="60000"/>
                  </a:schemeClr>
                </a:solidFill>
              </a:rPr>
              <a:t>زرندیه </a:t>
            </a:r>
            <a:r>
              <a:rPr lang="fa-IR" sz="2200" b="1" dirty="0">
                <a:ln w="22225">
                  <a:solidFill>
                    <a:schemeClr val="accent2"/>
                  </a:solidFill>
                  <a:prstDash val="solid"/>
                </a:ln>
                <a:solidFill>
                  <a:schemeClr val="accent2">
                    <a:lumMod val="40000"/>
                    <a:lumOff val="60000"/>
                  </a:schemeClr>
                </a:solidFill>
              </a:rPr>
              <a:t>سهم 50 درصدی در ارزش افزوده کشاورزی استان مرکزی </a:t>
            </a:r>
            <a:r>
              <a:rPr lang="fa-IR" sz="2200" b="1" dirty="0" smtClean="0">
                <a:ln w="22225">
                  <a:solidFill>
                    <a:schemeClr val="accent2"/>
                  </a:solidFill>
                  <a:prstDash val="solid"/>
                </a:ln>
                <a:solidFill>
                  <a:schemeClr val="accent2">
                    <a:lumMod val="40000"/>
                    <a:lumOff val="60000"/>
                  </a:schemeClr>
                </a:solidFill>
              </a:rPr>
              <a:t>دارد</a:t>
            </a:r>
            <a:endParaRPr lang="en-US" sz="2200" b="1" dirty="0" smtClean="0">
              <a:ln w="22225">
                <a:solidFill>
                  <a:schemeClr val="accent2"/>
                </a:solidFill>
                <a:prstDash val="solid"/>
              </a:ln>
              <a:solidFill>
                <a:schemeClr val="accent2">
                  <a:lumMod val="40000"/>
                  <a:lumOff val="60000"/>
                </a:schemeClr>
              </a:solidFill>
            </a:endParaRPr>
          </a:p>
          <a:p>
            <a:pPr marL="0" indent="0" algn="ctr">
              <a:buNone/>
            </a:pPr>
            <a:endParaRPr lang="en-US" b="1" dirty="0"/>
          </a:p>
          <a:p>
            <a:pPr marL="0" indent="0" algn="ctr">
              <a:buNone/>
            </a:pPr>
            <a:endParaRPr lang="en-US" b="1" dirty="0" smtClean="0"/>
          </a:p>
          <a:p>
            <a:pPr marL="0" indent="0" algn="ctr">
              <a:buNone/>
            </a:pPr>
            <a:endParaRPr lang="en-US" b="1" dirty="0"/>
          </a:p>
          <a:p>
            <a:pPr marL="0" indent="0" algn="ctr">
              <a:buNone/>
            </a:pPr>
            <a:endParaRPr lang="fa-IR" b="1" dirty="0"/>
          </a:p>
          <a:p>
            <a:pPr marL="0" indent="0" algn="r">
              <a:buNone/>
            </a:pPr>
            <a:r>
              <a:rPr lang="fa-IR" dirty="0"/>
              <a:t>رئیس سازمان جهاد کشاورزی استان مرکزی گفت: شهرستان زرندیه سهمی بیش از 50 درصد از ارزش افزوده کشاورزی در استان مرکزی دارد و در میان 26 شهرستان کشور، جایگاه بالایی را به خود اختصاص داده است.</a:t>
            </a:r>
          </a:p>
          <a:p>
            <a:pPr marL="0" indent="0" algn="r">
              <a:buNone/>
            </a:pPr>
            <a:r>
              <a:rPr lang="fa-IR" dirty="0"/>
              <a:t>به گزارش </a:t>
            </a:r>
            <a:r>
              <a:rPr lang="fa-IR" dirty="0">
                <a:hlinkClick r:id="rId2"/>
              </a:rPr>
              <a:t>خبرگزاری تسنیم</a:t>
            </a:r>
            <a:r>
              <a:rPr lang="fa-IR" dirty="0"/>
              <a:t> از زرندیه، علی صفری، رئیس سازمان جهاد کشاورزی استان مرکزی ظهر امروز در آیین جشنواره پسته استان مرکزی گفت: این رویداد ارزشمند، فرصتی مغتنم برای بررسی ظرفیت‌های کشاورزی منطقه و تبادل نظر میان فعالان این حوزه است.</a:t>
            </a:r>
          </a:p>
          <a:p>
            <a:pPr marL="0" indent="0" algn="r">
              <a:buNone/>
            </a:pPr>
            <a:r>
              <a:rPr lang="fa-IR" dirty="0"/>
              <a:t>وی افزود: یکی از شاخص‌های مهم در ارزیابی اقتصادی، رشد ارزش افزوده در بخش کشاورزی است. بر اساس گزارش‌های منتشرشده، شهرستان زرندیه سهمی بیش از 50 درصد از ارزش افزوده کشاورزی در استان مرکزی دارد و در میان 26 شهرستان کشور، جایگاه بالایی را به خود اختصاص داده است.</a:t>
            </a:r>
          </a:p>
          <a:p>
            <a:pPr marL="0" indent="0" algn="r">
              <a:buNone/>
            </a:pPr>
            <a:r>
              <a:rPr lang="fa-IR" dirty="0"/>
              <a:t>صفری تصریح کرد: این آمار نشان‌دهنده ظرفیت بالای شهرستان زرندیه در توسعه کشاورزی است. ما با جدیت پیگیر تحقق اهداف توسعه‌ای در این منطقه هستیم. از همه عزیزان فعال در حوزه کشاورزی، به‌ویژه در زمینه آبیاری، تقاضا دارم که اقدامات خود را یک گام جلوتر ببرند. امیدواریم با رفع مشکلات موجود در بخش آبیاری، به‌ویژه در سه شهرستان اصلی، شاهد بهبود چشمگیر خواهیم بود.</a:t>
            </a:r>
          </a:p>
          <a:p>
            <a:pPr marL="0" indent="0" algn="r">
              <a:buNone/>
            </a:pPr>
            <a:r>
              <a:rPr lang="fa-IR" dirty="0"/>
              <a:t>رئیس سازمان جهاد کشاورزی استان مرکزی بیان کرد: یکی از چالش‌های مهم در این حوزه، مسئله انرژی و خاموشی‌های مکرر است. برای مقابله با این مشکل، توسعه منابع انرژی خورشیدی در دستور کار قرار دارد. با توجه به شرایط کشور، هیچ راهی جز حرکت به سمت انرژی‌های تجدیدپذیر نداریم و باید با عزم جدی در این مسیر گام برداریم. امیدوارم با همت جمعی و همکاری همه دستگاه‌ها، بتوانیم مسیر توسعه پایدار کشاورزی را در شهرستان زرندیه هموار کنیم.</a:t>
            </a:r>
          </a:p>
          <a:p>
            <a:endParaRPr lang="en-US" dirty="0"/>
          </a:p>
        </p:txBody>
      </p:sp>
    </p:spTree>
    <p:extLst>
      <p:ext uri="{BB962C8B-B14F-4D97-AF65-F5344CB8AC3E}">
        <p14:creationId xmlns:p14="http://schemas.microsoft.com/office/powerpoint/2010/main" val="1442900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31819" y="5780598"/>
            <a:ext cx="2588653"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a:r>
              <a:rPr lang="fa-IR" sz="3200" dirty="0" smtClean="0">
                <a:cs typeface="B Farnaz" pitchFamily="2" charset="-78"/>
              </a:rPr>
              <a:t>خبرگزاری تسنیم</a:t>
            </a:r>
            <a:endParaRPr lang="uk-UA" sz="3200" dirty="0">
              <a:cs typeface="B Farnaz" pitchFamily="2" charset="-78"/>
            </a:endParaRPr>
          </a:p>
        </p:txBody>
      </p:sp>
      <p:sp>
        <p:nvSpPr>
          <p:cNvPr id="3" name="Content Placeholder 2"/>
          <p:cNvSpPr>
            <a:spLocks noGrp="1"/>
          </p:cNvSpPr>
          <p:nvPr>
            <p:ph idx="1"/>
          </p:nvPr>
        </p:nvSpPr>
        <p:spPr>
          <a:xfrm>
            <a:off x="2820473" y="2603500"/>
            <a:ext cx="8989454" cy="3416300"/>
          </a:xfrm>
        </p:spPr>
        <p:txBody>
          <a:bodyPr>
            <a:normAutofit fontScale="85000" lnSpcReduction="20000"/>
          </a:bodyPr>
          <a:lstStyle/>
          <a:p>
            <a:pPr marL="0" indent="0" algn="r">
              <a:buNone/>
            </a:pPr>
            <a:r>
              <a:rPr lang="fa-IR" dirty="0"/>
              <a:t>سرپرست معاون تولیدات گیاهی سازمان جهاد کشاورزی استان مرکزی گفت: در سال زراعی جدید، بیش از 113 هزار هکتار از اراضی کشاورزی استان مرکزی به زیر کشت انواع محصولات شامل گندم آبی، جو آبی، گندم دیم، جو دیم، دانه‌های روغنی نظیر کلزا و کاملیا خواهد رفت.</a:t>
            </a:r>
          </a:p>
          <a:p>
            <a:pPr marL="0" indent="0" algn="r">
              <a:buNone/>
            </a:pPr>
            <a:r>
              <a:rPr lang="fa-IR" dirty="0"/>
              <a:t>سعید برجی، سرپرست معاون تولیدات گیاهی سازمان جهاد کشاورزی استان مرکزی در گفت‌وگو با خبرنگار تسنیم در اراک، با اشاره به گفت: در سال زراعی جدید، بیش از 113 هزار هکتار از اراضی کشاورزی استان مرکزی به زیر کشت انواع محصولات پاییزه خواهد رفت. از این میزان، حدود 219 هزار هکتار اراضی دیم و مابقی، اراضی آبی استان را شامل می‌شود که ظرفیت قابل توجهی برای تولید محصولات استراتژیک فراهم آورده است.</a:t>
            </a:r>
          </a:p>
          <a:p>
            <a:pPr marL="0" indent="0" algn="r">
              <a:buNone/>
            </a:pPr>
            <a:r>
              <a:rPr lang="fa-IR" dirty="0"/>
              <a:t>وی افزود: محصولات عمده زیر کشت شامل گندم آبی، جو آبی، گندم دیم، جو دیم و همچنین دانه‌های روغنی نظیر کلزا و کاملیا هستند که نقش مهمی در تأمین امنیت غذایی، پایداری تولید و توسعه اقتصادی استان ایفا می‌کنند.</a:t>
            </a:r>
          </a:p>
          <a:p>
            <a:pPr marL="0" indent="0" algn="r">
              <a:buNone/>
            </a:pPr>
            <a:r>
              <a:rPr lang="fa-IR" dirty="0"/>
              <a:t>برجی تصریح کرد: در راستای حمایت از کشاورزان و تسهیل فرآیند کشت، انواع بذرهای گواهی‌شده، کودهای شیمیایی، فسفاته و پتاسه به‌صورت مستمر و مطابق سنوات گذشته در اختیار بهره‌برداران قرار خواهد گرفت. این حمایت‌ها با هدف استقرار موفق کشت پاییزه و تداوم تولید پایدار در سطح استان برنامه‌ریزی شده‌اند.</a:t>
            </a:r>
          </a:p>
          <a:p>
            <a:pPr marL="0" indent="0" algn="r">
              <a:buNone/>
            </a:pPr>
            <a:r>
              <a:rPr lang="fa-IR" dirty="0"/>
              <a:t>سرپرست معاون تولیدات گیاهی سازمان جهاد کشاورزی استان مرکزی خاطرنشان کرد: از کشاورزان عزیز تقاضا داریم که جهت بهره‌مندی بهتر از خدمات فنی، آموزشی و حمایتی، ارتباط مستمر با کارشناسان پهنه در مراکز خدمات جهاد کشاورزی و مدیریت‌های شهرستانی برقرار نمایند. این تعامل سازنده، زمینه‌ساز ارتقاء بهره‌وری، کاهش مخاطرات تولید و دستیابی به اهداف کلان بخش کشاورزی خواهد بود.</a:t>
            </a:r>
          </a:p>
        </p:txBody>
      </p:sp>
    </p:spTree>
    <p:extLst>
      <p:ext uri="{BB962C8B-B14F-4D97-AF65-F5344CB8AC3E}">
        <p14:creationId xmlns:p14="http://schemas.microsoft.com/office/powerpoint/2010/main" val="3841659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p:nvPr>
        </p:nvSpPr>
        <p:spPr>
          <a:xfrm>
            <a:off x="128789" y="5780598"/>
            <a:ext cx="2189408"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تسنیم</a:t>
            </a:r>
            <a:endParaRPr lang="uk-UA" sz="2400" dirty="0">
              <a:cs typeface="B Farnaz" pitchFamily="2" charset="-78"/>
            </a:endParaRPr>
          </a:p>
        </p:txBody>
      </p:sp>
      <p:sp>
        <p:nvSpPr>
          <p:cNvPr id="2" name="Content Placeholder 1"/>
          <p:cNvSpPr>
            <a:spLocks noGrp="1"/>
          </p:cNvSpPr>
          <p:nvPr>
            <p:ph idx="1"/>
          </p:nvPr>
        </p:nvSpPr>
        <p:spPr>
          <a:xfrm>
            <a:off x="2201333" y="1004712"/>
            <a:ext cx="9724504" cy="5192888"/>
          </a:xfrm>
        </p:spPr>
        <p:txBody>
          <a:bodyPr>
            <a:noAutofit/>
          </a:bodyPr>
          <a:lstStyle/>
          <a:p>
            <a:pPr marL="0" indent="0" algn="ctr">
              <a:buNone/>
            </a:pPr>
            <a:r>
              <a:rPr lang="fa-IR" sz="2400" b="1" dirty="0" smtClean="0">
                <a:ln w="22225">
                  <a:solidFill>
                    <a:schemeClr val="accent2"/>
                  </a:solidFill>
                  <a:prstDash val="solid"/>
                </a:ln>
                <a:solidFill>
                  <a:schemeClr val="accent2">
                    <a:lumMod val="40000"/>
                    <a:lumOff val="60000"/>
                  </a:schemeClr>
                </a:solidFill>
              </a:rPr>
              <a:t>صادرات پسته ایران به اتحادیه اروپا در مسیر </a:t>
            </a:r>
            <a:r>
              <a:rPr lang="fa-IR" sz="2400" b="1" dirty="0" smtClean="0">
                <a:ln w="22225">
                  <a:solidFill>
                    <a:schemeClr val="accent2"/>
                  </a:solidFill>
                  <a:prstDash val="solid"/>
                </a:ln>
                <a:solidFill>
                  <a:schemeClr val="accent2">
                    <a:lumMod val="40000"/>
                    <a:lumOff val="60000"/>
                  </a:schemeClr>
                </a:solidFill>
              </a:rPr>
              <a:t>تو</a:t>
            </a:r>
            <a:endParaRPr lang="en-US" sz="2400" b="1" dirty="0" smtClean="0">
              <a:ln w="22225">
                <a:solidFill>
                  <a:schemeClr val="accent2"/>
                </a:solidFill>
                <a:prstDash val="solid"/>
              </a:ln>
              <a:solidFill>
                <a:schemeClr val="accent2">
                  <a:lumMod val="40000"/>
                  <a:lumOff val="60000"/>
                </a:schemeClr>
              </a:solidFill>
            </a:endParaRPr>
          </a:p>
          <a:p>
            <a:pPr marL="0" indent="0" algn="ctr">
              <a:buNone/>
            </a:pPr>
            <a:endParaRPr lang="en-US" b="1" dirty="0"/>
          </a:p>
          <a:p>
            <a:pPr marL="0" indent="0" algn="ctr">
              <a:buNone/>
            </a:pPr>
            <a:endParaRPr lang="en-US" b="1" dirty="0" smtClean="0"/>
          </a:p>
          <a:p>
            <a:pPr marL="0" indent="0" algn="ctr">
              <a:buNone/>
            </a:pPr>
            <a:endParaRPr lang="fa-IR" b="1" dirty="0" smtClean="0"/>
          </a:p>
          <a:p>
            <a:pPr marL="0" indent="0" algn="r">
              <a:buNone/>
            </a:pPr>
            <a:r>
              <a:rPr lang="fa-IR" sz="800" dirty="0" smtClean="0"/>
              <a:t>معاون </a:t>
            </a:r>
            <a:r>
              <a:rPr lang="fa-IR" sz="800" dirty="0"/>
              <a:t>وزیر جهاد کشاورزی گفت: با رایزنی‌های اخیر و اثبات سلامت محصولات، مسیرهای جدیدی در حال گشایش است. هفته گذشته صادرات از استان تهران و گمرک غرب تهران نهایی شد و در صورت تأمین زیرساخت‌های لازم، مرکزی نیز می‌تواند به جمع صادرکنندگان بپیوندد.</a:t>
            </a:r>
          </a:p>
          <a:p>
            <a:pPr marL="0" indent="0" algn="r">
              <a:buNone/>
            </a:pPr>
            <a:r>
              <a:rPr lang="fa-IR" sz="800" dirty="0"/>
              <a:t>به گزارش </a:t>
            </a:r>
            <a:r>
              <a:rPr lang="fa-IR" sz="800" dirty="0">
                <a:hlinkClick r:id="rId2"/>
              </a:rPr>
              <a:t>خبرگزاری تسنیم</a:t>
            </a:r>
            <a:r>
              <a:rPr lang="fa-IR" sz="800" dirty="0"/>
              <a:t> از زرندیه، محمدمهدی برومندی، معاون وزیر جهاد کشاورزی در امور باغبانی، ظهر امروز در آیین سومین جشنواره پسته زرندیه با اشاره به اهمیت راهبردی بخش کشاورزی در تأمین امنیت غذایی کشور گفت: وزارت جهاد کشاورزی، وزارت امنیت غذایی است. در کشوری با اقلیم خشک و نیمه‌خشک، تأمین غذای سالم برای بیش از 70 میلیون ایرانی، مأموریتی دشوار و حیاتی است و کاهش 40 درصدی بارندگی در سال گذشته و محدودیت‌های ارزی این شرایط را سخت‌تر کرده است‌.</a:t>
            </a:r>
          </a:p>
          <a:p>
            <a:pPr marL="0" indent="0" algn="r">
              <a:buNone/>
            </a:pPr>
            <a:r>
              <a:rPr lang="fa-IR" sz="800" dirty="0"/>
              <a:t>وی افزود: در گذشته سالانه 50 میلیارد دلار ارز برای تنظیم بازار و تأمین غذا اختصاص می‌یافت، اما این رقم در سال اخیر به 8 میلیارد دلار کاهش یافته است. با وجود تحریم‌ها و فشارهای اقتصادی، وارد یک جنگ تمام‌عیار با دشمنان قسم‌خورده شده‌ایم و همچنان در مسیر تولید پایدار ایستاده‌ایم.</a:t>
            </a:r>
          </a:p>
          <a:p>
            <a:pPr marL="0" indent="0" algn="r">
              <a:buNone/>
            </a:pPr>
            <a:r>
              <a:rPr lang="fa-IR" sz="800" dirty="0"/>
              <a:t>برومندی تصریح کرد: بنده به عنوان خادم کوچک شما در وزارت جهاد کشاورزی، مفتخرم که در این جشنواره فاخر حضور دارم و از تلاش‌های حجت‌الاسلام سبزی نماینده مردم در مجلس سپاسگذارم، ایشان در دو دوره عضویت در کمیسیون کشاورزی مجلس، نقش مؤثری در تصویب بودجه‌ها، طرح‌ها و لوایح مرتبط با بخش کشاورزی داشته‌اند و نه‌تنها برای حوزه انتخابیه خود، بلکه برای کل کشور منشأ اثر بوده‌اند.</a:t>
            </a:r>
          </a:p>
          <a:p>
            <a:endParaRPr lang="fa-IR" sz="800" dirty="0" smtClean="0"/>
          </a:p>
          <a:p>
            <a:pPr marL="0" indent="0" algn="r">
              <a:buNone/>
            </a:pPr>
            <a:r>
              <a:rPr lang="fa-IR" sz="800" dirty="0" smtClean="0"/>
              <a:t>معاون </a:t>
            </a:r>
            <a:r>
              <a:rPr lang="fa-IR" sz="800" dirty="0"/>
              <a:t>وزیر جهاد کشاورزی در امور باغبانی با تقدیر از برگزار کنندگان این جشنواره با تقدیر از برگزار کنندگان این جشنواره اظهار کرد: برگزاری چنین جشنواره‌هایی، فرصتی برای تجلیل از تلاش کشاورزان، باغداران و تولیدکنندگان است که در سخت‌ترین شرایط، چرخه تولید را زنده نگه داشته‌اند. برنامه‌های فرهنگی فاخر این جشنواره، نشان‌دهنده ظرفیت‌های بالای شهرستان زرندیه در حوزه فرهنگ و هنر است. امیدواریم با همدلی و تلاش جمعی، مسیر توسعه پایدار در بخش باغبانی و کشاورزی کشور با قدرت ادامه یابد.</a:t>
            </a:r>
          </a:p>
          <a:p>
            <a:pPr marL="0" indent="0" algn="r">
              <a:buNone/>
            </a:pPr>
            <a:r>
              <a:rPr lang="fa-IR" sz="800" dirty="0"/>
              <a:t>وی با اشاره به دستاوردهای بخش کشاورزی در تحقق رشد اقتصادی برنامه هفتم توسعه گفت: بخش کشاورزی تنها بخشی بود که با تلاش کشاورزان، رشد اقتصادی هدف‌گذاری‌شده را محقق ساخت. در سال 1394، صادرات محصولات کشاورزی ایران به رقم بی‌سابقه 8.5 میلیارد دلار رسید که 1.7 میلیارد دلار آن سهم صادرات پسته بود.</a:t>
            </a:r>
          </a:p>
          <a:p>
            <a:pPr marL="0" indent="0" algn="r">
              <a:buNone/>
            </a:pPr>
            <a:r>
              <a:rPr lang="fa-IR" sz="800" dirty="0"/>
              <a:t>برومندی بیان کرد: باغداری در ایران نه‌تنها تأمین‌کننده امنیت غذایی است، بلکه کاری مقدس و الهی است. خداوند در قرآن کریم در سوره مبارکه "حج" آیه 30، درختان را از جمله موجوداتی می‌داند که همواره خدا را ستایش می‌کنند. ایران دارای سه میلیون هکتار باغ، 28 هزار هکتار گلخانه و تولید سالانه 26 میلیون تن محصول باغی است. از مجموع درآمد ارزی بخش کشاورزی، 4.5 میلیارد دلار متعلق به حوزه باغبانی است. ایران از دیرباز کشوری باغ‌محور بوده و 650 هزار هکتار از باغات کشور به پسته اختصاص دارد.</a:t>
            </a:r>
          </a:p>
          <a:p>
            <a:pPr marL="0" indent="0" algn="r">
              <a:buNone/>
            </a:pPr>
            <a:r>
              <a:rPr lang="fa-IR" sz="800" b="1" dirty="0"/>
              <a:t>چالش صادرات پسته به اروپا و دستاوردهای دیپلماتیک</a:t>
            </a:r>
            <a:endParaRPr lang="fa-IR" sz="800" dirty="0"/>
          </a:p>
          <a:p>
            <a:pPr marL="0" indent="0" algn="r">
              <a:buNone/>
            </a:pPr>
            <a:r>
              <a:rPr lang="fa-IR" sz="800" dirty="0"/>
              <a:t>معاون وزیر جهاد کشاورزی در امور باغبانی با اشاره به مشکلات صادرات پسته به اتحادیه اروپا به دلیل آفلاتوکسین، گفت: در دهه‌های گذشته، صادرات 100 هزار تنی پسته ایران به اروپا به کمتر از 10 هزار تن کاهش یافت. سال گذشته نیز با چالش مشابهی مواجه شدیم، اما با اجرای دو برنامه اقدام مشترک با اتحادیه اروپا، موفق شدیم سلامت محصولات ایرانی را اثبات کنیم.</a:t>
            </a:r>
          </a:p>
          <a:p>
            <a:pPr marL="0" indent="0" algn="r">
              <a:buNone/>
            </a:pPr>
            <a:r>
              <a:rPr lang="fa-IR" sz="800" dirty="0"/>
              <a:t>وی افزود: به‌عنوان رئیس کمیته فنی این برنامه، با همکاری شبانه‌روزی وزارت امور خارجه و حمایت اقای مهمانپرست، توانستیم اعتماد اتحادیه اروپا را جلب کنیم. در سفر اخیر به بروکسل، اتحادیه اروپا طی نامه‌ای رسمی از سلامت محصولات ایرانی تقدیر کرد، این در حالیست که شجاعی، از دانشمندان برجسته کشور، اعلام کرد که سالم‌ترین پسته‌ای که تاکنون آزمایش کرده، پسته‌های تولیدی سردار بارانی بوده‌اند؛ بدون هیچ‌گونه آفلاتوکسین یا باقی‌مانده شیمیایی است.</a:t>
            </a:r>
          </a:p>
          <a:p>
            <a:pPr marL="0" indent="0" algn="r">
              <a:buNone/>
            </a:pPr>
            <a:r>
              <a:rPr lang="fa-IR" sz="800" dirty="0"/>
              <a:t>برومندی با اشاره به توافق قبلی با اتحادیه اروپا مبنی بر صادرات پسته صرفاً از استان کرمان، گفت: با رایزنی‌های اخیر و اثبات سلامت محصولات، مسیرهای جدیدی در حال گشایش است. هفته گذشته صادرات از استان تهران و گمرک غرب تهران نهایی شد و در صورت تأمین زیرساخت‌های لازم، استان مرکزی نیز می‌تواند به جمع صادرکنندگان مستقیم به اروپا بپیوندد. با حمایت نماینده مجلس، حجت‌الاسلام سبزی، و پیگیری‌های مستمر، امیدواریم صادرات پسته از استان‌های دیگر نیز به اتحادیه اروپا برقرار شود.</a:t>
            </a:r>
          </a:p>
          <a:p>
            <a:pPr marL="0" indent="0" algn="r">
              <a:buNone/>
            </a:pPr>
            <a:r>
              <a:rPr lang="fa-IR" sz="800" dirty="0"/>
              <a:t>معاون وزیر جهاد کشاورزی در امور باغبانی با تأکید بر سلامت محصولات کشاورزی ایران اظهار کرد: جمهوری اسلامی ایران یکی از کم‌مصرف‌ترین کشورها در استفاده از کودهای شیمیایی است. مصرف کود در ایران کمتر از یک کیلوگرم در هر هکتار است، در حالی که برخی کشورها تا 30 کیلوگرم مصرف دارند. این نشان‌دهنده سلامت بالای محصولات ایرانی است.</a:t>
            </a:r>
          </a:p>
          <a:p>
            <a:pPr marL="0" indent="0" algn="r">
              <a:buNone/>
            </a:pPr>
            <a:r>
              <a:rPr lang="fa-IR" sz="800" dirty="0"/>
              <a:t>وی با اشاره به مشکلات خارج از بخش کشاورزی، از جمله ناترازی انرژی و قطعی برق چاه‌های کشاورزی، گفت: در برخی استان‌ها تا 70 درصد محصول پسته دچار پوکی شد. این مشکلات باید با همدلی و همکاری همه دستگاه‌ها حل شود. امنیت غذایی، مهم‌ترین مؤلفه امنیت ملی است. باید دست در دست هم، برای حفظ و ارتقای این امنیت تلاش کنیم.</a:t>
            </a:r>
          </a:p>
          <a:p>
            <a:endParaRPr lang="en-US" sz="800" dirty="0"/>
          </a:p>
        </p:txBody>
      </p:sp>
    </p:spTree>
    <p:extLst>
      <p:ext uri="{BB962C8B-B14F-4D97-AF65-F5344CB8AC3E}">
        <p14:creationId xmlns:p14="http://schemas.microsoft.com/office/powerpoint/2010/main" val="3791958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9" y="5780598"/>
            <a:ext cx="1548936"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 </a:t>
            </a:r>
            <a:endParaRPr lang="uk-UA" sz="3200" dirty="0">
              <a:cs typeface="B Farnaz" pitchFamily="2" charset="-78"/>
            </a:endParaRPr>
          </a:p>
        </p:txBody>
      </p:sp>
      <p:sp>
        <p:nvSpPr>
          <p:cNvPr id="3" name="Content Placeholder 2"/>
          <p:cNvSpPr>
            <a:spLocks noGrp="1"/>
          </p:cNvSpPr>
          <p:nvPr>
            <p:ph idx="1"/>
          </p:nvPr>
        </p:nvSpPr>
        <p:spPr>
          <a:xfrm>
            <a:off x="2159805" y="953037"/>
            <a:ext cx="9633397" cy="5795243"/>
          </a:xfrm>
        </p:spPr>
        <p:txBody>
          <a:bodyPr>
            <a:normAutofit fontScale="47500" lnSpcReduction="20000"/>
          </a:bodyPr>
          <a:lstStyle/>
          <a:p>
            <a:pPr marL="0" indent="0" algn="ctr">
              <a:buNone/>
            </a:pPr>
            <a:r>
              <a:rPr lang="fa-IR" b="1" dirty="0" smtClean="0"/>
              <a:t>اولویت</a:t>
            </a:r>
            <a:r>
              <a:rPr lang="fa-IR" sz="4200" b="1" dirty="0" smtClean="0"/>
              <a:t> </a:t>
            </a:r>
            <a:r>
              <a:rPr lang="fa-IR" sz="4200" b="1" dirty="0"/>
              <a:t>کشاورزی استان مرکزی حرکت به سمت هوشمند سازی است</a:t>
            </a:r>
          </a:p>
          <a:p>
            <a:pPr marL="0" indent="0" algn="r">
              <a:buNone/>
            </a:pPr>
            <a:r>
              <a:rPr lang="fa-IR" dirty="0" smtClean="0"/>
              <a:t>سازمان </a:t>
            </a:r>
            <a:r>
              <a:rPr lang="fa-IR" dirty="0"/>
              <a:t>جهاد کشاورزی استان مرکزی گفت: با توجه به محدودیت‌های اقلیمی و کاهش بارندگی، یکی از اولویت‌های اصلی ما در بخش کشاورزی، هوشمندسازی فرآیندهاست.</a:t>
            </a:r>
          </a:p>
          <a:p>
            <a:pPr marL="0" indent="0" algn="r">
              <a:buNone/>
            </a:pPr>
            <a:r>
              <a:rPr lang="fa-IR" dirty="0"/>
              <a:t>به گزارش </a:t>
            </a:r>
            <a:r>
              <a:rPr lang="fa-IR" dirty="0">
                <a:hlinkClick r:id="rId2"/>
              </a:rPr>
              <a:t>خبرگزاری تسنیم</a:t>
            </a:r>
            <a:r>
              <a:rPr lang="fa-IR" dirty="0"/>
              <a:t> از محلات، علی صفری، رئیس سازمان جهاد کشاورزی استان مرکزی ظهر امروز در آیین افتتاح بزرگ‌ترین فرش سرگل آسیا که در شهرستان محلات برگزار شد، با تقدیر از تلاش تولیدکنندگان و مردم شریف شهرستان محلات، پایتخت همیشه سبز گل ایران گفت: این رویداد فاخر، نمادی از تلاش، همدلی و شکوفایی صنعت گل و گیاه در استان مرکزی و به‌ویژه شهرستان محلات است.</a:t>
            </a:r>
          </a:p>
          <a:p>
            <a:pPr marL="0" indent="0" algn="r">
              <a:buNone/>
            </a:pPr>
            <a:r>
              <a:rPr lang="fa-IR" dirty="0"/>
              <a:t>وی افزود: برگزاری این فرش گل، که هر سال با افزایش چشمگیر در مساحت و تعداد سرگل‌ها همراه است، نشان‌دهنده رشد و ارتقای مستمر این صنعت در منطقه است. امیدواریم در سال‌های آینده، شاهد ثبت رتبه نخست جهانی برای فرش گل محلات باشیم.</a:t>
            </a:r>
          </a:p>
          <a:p>
            <a:pPr marL="0" indent="0" algn="r">
              <a:buNone/>
            </a:pPr>
            <a:r>
              <a:rPr lang="fa-IR" dirty="0"/>
              <a:t>صفری تصریح کرد: در روزهای اخیر، استان مرکزی میزبان چندین رویداد مهم کشاورزی بوده است؛ از جشنواره پسته زرندیه و گردوی تفرش گرفته تا جشنواره زعفران کمیجان که دیروز برگزار شد. امروز نیز به مناسبت روز زعفران، لازم می‌دانم به زعفران‌کاران عزیز تبریک عرض کنم. استان مرکزی با توسعه مزارع زعفران، به‌عنوان یکی از گیاهان کم‌آب‌بر، توانسته به تولید سالانه حدود 2500 کیلوگرم برسد و این روند رو به رشد است.</a:t>
            </a:r>
          </a:p>
          <a:p>
            <a:pPr marL="0" indent="0" algn="r">
              <a:buNone/>
            </a:pPr>
            <a:r>
              <a:rPr lang="fa-IR" dirty="0"/>
              <a:t>رئیس سازمان جهاد کشاورزی استان مرکزی بیان کرد: در ادامه، جشنواره انار ساوه را در پیش داریم و امیدواریم امسال نیز جشنواره انار هم برگزار شود. هدف اصلی ما از برگزاری این جشنواره‌ها، علاوه بر جنبه‌های گردشگری، ترویج، آموزش و معرفی ظرفیت‌های کشاورزی استان است.</a:t>
            </a:r>
          </a:p>
          <a:p>
            <a:pPr marL="0" indent="0" algn="r">
              <a:buNone/>
            </a:pPr>
            <a:r>
              <a:rPr lang="fa-IR" b="1" dirty="0"/>
              <a:t>تحول چشمگیر در صنعت گل و گیاه</a:t>
            </a:r>
            <a:endParaRPr lang="fa-IR" dirty="0"/>
          </a:p>
          <a:p>
            <a:pPr marL="0" indent="0" algn="r">
              <a:buNone/>
            </a:pPr>
            <a:r>
              <a:rPr lang="fa-IR" dirty="0"/>
              <a:t>وی افزود: به‌عنوان کسی که هفت سال مدیریت جهاد کشاورزی شهرستان محلات را برعهده داشته‌ام، با افتخار می‌گویم که تحولات صنعت گل و گیاه در این منطقه، چشمگیر و قابل توجه بوده است. گلخانه‌های چوبی جای خود را به سازه‌های فلزی داده‌اند، اتوماسیون و فناوری‌های نوین وارد چرخه تولید شده‌اند، و کیفیت و کمیت تولید به‌طور محسوسی افزایش یافته است.</a:t>
            </a:r>
          </a:p>
          <a:p>
            <a:pPr marL="0" indent="0" algn="r">
              <a:buNone/>
            </a:pPr>
            <a:r>
              <a:rPr lang="fa-IR" dirty="0"/>
              <a:t>صفری، حرکت به‌سوی کشاورزی هوشمند را یک ضرورت جدی دانست و گفت: با توجه به محدودیت‌های اقلیمی و کاهش بارندگی، یکی از اولویت‌های اصلی ما در بخش کشاورزی، هوشمندسازی فرآیندهاست. از تعاونی‌های گل و گیاه می‌خواهیم پیش‌قدم شوند و ما نیز در قالب تسهیلات و حمایت‌های فنی، در خدمت‌شان خواهیم بود.</a:t>
            </a:r>
          </a:p>
          <a:p>
            <a:pPr marL="0" indent="0" algn="r">
              <a:buNone/>
            </a:pPr>
            <a:r>
              <a:rPr lang="fa-IR" b="1" dirty="0"/>
              <a:t>مجتمع‌های گلخانه‌ای؛ راهی برای توسعه پایدار</a:t>
            </a:r>
            <a:endParaRPr lang="fa-IR" dirty="0"/>
          </a:p>
          <a:p>
            <a:pPr marL="0" indent="0" algn="r">
              <a:buNone/>
            </a:pPr>
            <a:r>
              <a:rPr lang="fa-IR" dirty="0"/>
              <a:t>رئیس سازمان جهاد کشاورزی استان مرکزی بیان کرد: تقاضا برای ایجاد مجتمع‌های گلخانه‌ای در شهرستان محلات بالاست. خوشبختانه مشکل زمین نداریم و در ادامه دهکده گل‌ها، زمین‌هایی برای واگذاری موجود است. مشکل اصلی، تأمین آب است. با این حال، به کشاورزانی که زمین و آب دارند توصیه می‌کنم برای راه‌اندازی مجتمع‌های خصوصی گل و گیاه اقدام کنند. ما نیز در صدور مجوز و ارائه تسهیلات بانکی، همراه‌شان خواهیم بود.</a:t>
            </a:r>
          </a:p>
          <a:p>
            <a:pPr marL="0" indent="0" algn="r">
              <a:buNone/>
            </a:pPr>
            <a:r>
              <a:rPr lang="fa-IR" b="1" dirty="0"/>
              <a:t>مزارع خورشیدی؛ گامی در مسیر پایداری تولید</a:t>
            </a:r>
            <a:endParaRPr lang="fa-IR" dirty="0"/>
          </a:p>
          <a:p>
            <a:pPr marL="0" indent="0" algn="r">
              <a:buNone/>
            </a:pPr>
            <a:r>
              <a:rPr lang="fa-IR" dirty="0"/>
              <a:t>صفری ادامه داد: شهرستان محلات یکی از قطب‌های مزارع خورشیدی بزرگ‌مقیاس در استان مرکزی است. همچنین در بخش‌های کوچک‌مقیاس مانند چاه‌های کشاورزی، گلخانه‌ها و دامداری‌ها، ظرفیت‌های خوبی برای توسعه انرژی خورشیدی وجود دارد. از کشاورزان عزیز می‌خواهیم در این مسیر گام بردارند. این اقدام، هم درآمد مستمر ایجاد می‌کند و هم پایداری تولید را تضمین می‌نماید.</a:t>
            </a:r>
          </a:p>
          <a:p>
            <a:pPr marL="0" indent="0" algn="r">
              <a:buNone/>
            </a:pPr>
            <a:r>
              <a:rPr lang="fa-IR" b="1" dirty="0"/>
              <a:t>مجتمع ماهیان زینتی؛ فرصت طلایی برای صادرات</a:t>
            </a:r>
            <a:endParaRPr lang="fa-IR" dirty="0"/>
          </a:p>
          <a:p>
            <a:pPr marL="0" indent="0" algn="r">
              <a:buNone/>
            </a:pPr>
            <a:r>
              <a:rPr lang="fa-IR" dirty="0"/>
              <a:t>وی عنوان کرد: زیرساخت‌های مجتمع ماهیان زینتی شهرستان محلات تقریباً تکمیل شده و در مرحله واگذاری قرار دارد. از علاقه‌مندان دعوت می‌کنیم برای ثبت‌نام و بهره‌برداری اقدام کنند. این مجتمع، با توجه به جایگاه محلات در تولید و صادرات ماهیان زینتی، می‌تواند رتبه استان را در سطح کشور ارتقا دهد.</a:t>
            </a:r>
          </a:p>
          <a:p>
            <a:pPr marL="0" indent="0" algn="r">
              <a:buNone/>
            </a:pPr>
            <a:r>
              <a:rPr lang="fa-IR" b="1" dirty="0"/>
              <a:t>آبیاری نوین و بهره‌وری؛ اولویت‌های برنامه هفتم توسعه</a:t>
            </a:r>
            <a:endParaRPr lang="fa-IR" dirty="0"/>
          </a:p>
          <a:p>
            <a:pPr marL="0" indent="0" algn="r">
              <a:buNone/>
            </a:pPr>
            <a:r>
              <a:rPr lang="fa-IR" dirty="0"/>
              <a:t>رئیس سازمان جهاد کشاورزی استان مرکزی با هشدار نسبت به جدی گرفتن کمبود آب اظهار کرد: ایجاد سامانه‌های نوین آبیاری و هوشمندسازی مصرف آب در گلخانه‌ها و دامداری‌ها، از اولویت‌های اصلی ماست. استان مرکزی جزو چهار استان پیشرو در هوشمندسازی آب است و امیدواریم با اجرای این برنامه‌ها، بهره‌وری در بخش کشاورزی افزایش یابد.</a:t>
            </a:r>
          </a:p>
          <a:p>
            <a:pPr marL="0" indent="0" algn="r">
              <a:buNone/>
            </a:pPr>
            <a:r>
              <a:rPr lang="fa-IR" b="1" dirty="0"/>
              <a:t>کشاورزی استان مرکزی؛ خودکفا و صادرکننده</a:t>
            </a:r>
            <a:endParaRPr lang="fa-IR" dirty="0"/>
          </a:p>
          <a:p>
            <a:pPr marL="0" indent="0" algn="r">
              <a:buNone/>
            </a:pPr>
            <a:r>
              <a:rPr lang="fa-IR" dirty="0"/>
              <a:t>وی افزود: استان مرکزی، با وجود صنعتی بودن، در بخش کشاورزی نیز خودکفاست. در تولید گندم، گوشت قرمز، مرغ، تخم‌مرغ و شیر، بین 30 تا 70 درصد مازاد تولید داریم که به استان‌های دیگر صادر می‌شود. شهرستان محلات نیز به‌عنوان بزرگ‌ترین قطب گل و گیاه استان، در کشور جایگاه ویژه‌ای دارد و هر روز در مسیر پیشرفت گام برمی‌دارد.</a:t>
            </a:r>
          </a:p>
          <a:p>
            <a:pPr algn="r"/>
            <a:endParaRPr lang="en-US" dirty="0"/>
          </a:p>
        </p:txBody>
      </p:sp>
    </p:spTree>
    <p:extLst>
      <p:ext uri="{BB962C8B-B14F-4D97-AF65-F5344CB8AC3E}">
        <p14:creationId xmlns:p14="http://schemas.microsoft.com/office/powerpoint/2010/main" val="25845527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9" y="5780598"/>
            <a:ext cx="2875460"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 </a:t>
            </a:r>
            <a:endParaRPr lang="uk-UA" sz="3200" dirty="0">
              <a:cs typeface="B Farnaz" pitchFamily="2" charset="-78"/>
            </a:endParaRPr>
          </a:p>
        </p:txBody>
      </p:sp>
      <p:sp>
        <p:nvSpPr>
          <p:cNvPr id="3" name="Content Placeholder 2"/>
          <p:cNvSpPr>
            <a:spLocks noGrp="1"/>
          </p:cNvSpPr>
          <p:nvPr>
            <p:ph idx="1"/>
          </p:nvPr>
        </p:nvSpPr>
        <p:spPr>
          <a:xfrm>
            <a:off x="2240924" y="2603499"/>
            <a:ext cx="9581882" cy="3694269"/>
          </a:xfrm>
        </p:spPr>
        <p:txBody>
          <a:bodyPr>
            <a:normAutofit fontScale="85000" lnSpcReduction="10000"/>
          </a:bodyPr>
          <a:lstStyle/>
          <a:p>
            <a:pPr marL="0" indent="0" algn="r">
              <a:buNone/>
            </a:pPr>
            <a:r>
              <a:rPr lang="fa-IR" dirty="0"/>
              <a:t>سرپرست معاون تولیدات گیاهی سازمان جهاد کشاورزی استان مرکزی گفت: در سال زراعی جدید، بیش از 113 هزار هکتار از اراضی کشاورزی استان مرکزی به زیر کشت انواع محصولات شامل گندم آبی، جو آبی، گندم دیم، جو دیم، دانه‌های روغنی نظیر کلزا و کاملیا خواهد رفت.</a:t>
            </a:r>
          </a:p>
          <a:p>
            <a:pPr marL="0" indent="0" algn="r">
              <a:buNone/>
            </a:pPr>
            <a:r>
              <a:rPr lang="fa-IR" dirty="0"/>
              <a:t>سعید برجی، سرپرست معاون تولیدات گیاهی سازمان جهاد کشاورزی استان مرکزی در گفت‌وگو با خبرنگار تسنیم در اراک، با اشاره به گفت: در سال زراعی جدید، بیش از 113 هزار هکتار از اراضی کشاورزی استان مرکزی به زیر کشت انواع محصولات پاییزه خواهد رفت. از این میزان، حدود 219 هزار هکتار اراضی دیم و مابقی، اراضی آبی استان را شامل می‌شود که ظرفیت قابل توجهی برای تولید محصولات استراتژیک فراهم آورده است.</a:t>
            </a:r>
          </a:p>
          <a:p>
            <a:pPr marL="0" indent="0" algn="r">
              <a:buNone/>
            </a:pPr>
            <a:r>
              <a:rPr lang="fa-IR" dirty="0" smtClean="0"/>
              <a:t>در </a:t>
            </a:r>
            <a:r>
              <a:rPr lang="fa-IR" dirty="0"/>
              <a:t>تأمین امنیت غذایی، پایداری تولید و توسعه اقتصادی استان ایفا می‌کنند</a:t>
            </a:r>
            <a:r>
              <a:rPr lang="fa-IR" dirty="0" smtClean="0"/>
              <a:t>.</a:t>
            </a:r>
            <a:r>
              <a:rPr lang="fa-IR" dirty="0"/>
              <a:t> وی افزود: محصولات عمده زیر کشت شامل گندم آبی، جو آبی، گندم دیم، جو دیم و همچنین دانه‌های روغنی نظیر کلزا و کاملیا هستند که نقش مهمی </a:t>
            </a:r>
          </a:p>
          <a:p>
            <a:pPr marL="0" indent="0" algn="r">
              <a:buNone/>
            </a:pPr>
            <a:r>
              <a:rPr lang="fa-IR" dirty="0"/>
              <a:t>برجی تصریح کرد: در راستای حمایت از کشاورزان و تسهیل فرآیند کشت، انواع بذرهای گواهی‌شده، کودهای شیمیایی، فسفاته و پتاسه به‌صورت مستمر و مطابق سنوات گذشته در اختیار بهره‌برداران قرار خواهد گرفت. این حمایت‌ها با هدف استقرار موفق کشت پاییزه و تداوم تولید پایدار در سطح استان برنامه‌ریزی شده‌اند.</a:t>
            </a:r>
          </a:p>
          <a:p>
            <a:pPr marL="0" indent="0" algn="r">
              <a:buNone/>
            </a:pPr>
            <a:r>
              <a:rPr lang="fa-IR" dirty="0"/>
              <a:t>سرپرست معاون تولیدات گیاهی سازمان جهاد کشاورزی استان مرکزی خاطرنشان کرد: از کشاورزان عزیز تقاضا داریم که جهت بهره‌مندی بهتر از خدمات فنی، آموزشی و حمایتی، ارتباط مستمر با کارشناسان پهنه در مراکز خدمات جهاد کشاورزی و مدیریت‌های شهرستانی برقرار نمایند. این تعامل سازنده، زمینه‌ساز ارتقاء بهره‌وری، کاهش مخاطرات تولید و دستیابی به اهداف کلان بخش کشاورزی خواهد بود.</a:t>
            </a:r>
          </a:p>
        </p:txBody>
      </p:sp>
    </p:spTree>
    <p:extLst>
      <p:ext uri="{BB962C8B-B14F-4D97-AF65-F5344CB8AC3E}">
        <p14:creationId xmlns:p14="http://schemas.microsoft.com/office/powerpoint/2010/main" val="1274757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9" y="5780598"/>
            <a:ext cx="1548936"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 </a:t>
            </a:r>
            <a:endParaRPr lang="uk-UA" sz="3200" dirty="0">
              <a:cs typeface="B Farnaz" pitchFamily="2" charset="-78"/>
            </a:endParaRPr>
          </a:p>
        </p:txBody>
      </p:sp>
      <p:sp>
        <p:nvSpPr>
          <p:cNvPr id="3" name="Content Placeholder 2"/>
          <p:cNvSpPr>
            <a:spLocks noGrp="1"/>
          </p:cNvSpPr>
          <p:nvPr>
            <p:ph idx="1"/>
          </p:nvPr>
        </p:nvSpPr>
        <p:spPr>
          <a:xfrm>
            <a:off x="2292438" y="564444"/>
            <a:ext cx="9453093" cy="5978025"/>
          </a:xfrm>
        </p:spPr>
        <p:txBody>
          <a:bodyPr>
            <a:normAutofit fontScale="85000" lnSpcReduction="10000"/>
          </a:bodyPr>
          <a:lstStyle/>
          <a:p>
            <a:pPr marL="0" indent="0" algn="ctr">
              <a:buNone/>
            </a:pPr>
            <a:r>
              <a:rPr lang="fa-IR" dirty="0">
                <a:hlinkClick r:id="rId2"/>
              </a:rPr>
              <a:t/>
            </a:r>
            <a:br>
              <a:rPr lang="fa-IR" dirty="0">
                <a:hlinkClick r:id="rId2"/>
              </a:rPr>
            </a:br>
            <a:endParaRPr lang="fa-IR" dirty="0"/>
          </a:p>
          <a:p>
            <a:pPr marL="0" indent="0" algn="ctr">
              <a:buNone/>
            </a:pPr>
            <a:r>
              <a:rPr lang="fa-IR" sz="2100" b="1" dirty="0">
                <a:ln w="22225">
                  <a:solidFill>
                    <a:schemeClr val="accent2"/>
                  </a:solidFill>
                  <a:prstDash val="solid"/>
                </a:ln>
                <a:solidFill>
                  <a:schemeClr val="accent2">
                    <a:lumMod val="40000"/>
                    <a:lumOff val="60000"/>
                  </a:schemeClr>
                </a:solidFill>
              </a:rPr>
              <a:t>استان مرکزی قطب‌ صادرات محصولات دامی </a:t>
            </a:r>
            <a:r>
              <a:rPr lang="fa-IR" sz="2100" b="1" dirty="0" smtClean="0">
                <a:ln w="22225">
                  <a:solidFill>
                    <a:schemeClr val="accent2"/>
                  </a:solidFill>
                  <a:prstDash val="solid"/>
                </a:ln>
                <a:solidFill>
                  <a:schemeClr val="accent2">
                    <a:lumMod val="40000"/>
                    <a:lumOff val="60000"/>
                  </a:schemeClr>
                </a:solidFill>
              </a:rPr>
              <a:t>کشور</a:t>
            </a:r>
            <a:endParaRPr lang="en-US" sz="2100" b="1" dirty="0" smtClean="0">
              <a:ln w="22225">
                <a:solidFill>
                  <a:schemeClr val="accent2"/>
                </a:solidFill>
                <a:prstDash val="solid"/>
              </a:ln>
              <a:solidFill>
                <a:schemeClr val="accent2">
                  <a:lumMod val="40000"/>
                  <a:lumOff val="60000"/>
                </a:schemeClr>
              </a:solidFill>
            </a:endParaRPr>
          </a:p>
          <a:p>
            <a:pPr marL="0" indent="0" algn="ctr">
              <a:buNone/>
            </a:pPr>
            <a:endParaRPr lang="en-US" b="1" dirty="0" smtClean="0"/>
          </a:p>
          <a:p>
            <a:pPr marL="0" indent="0" algn="ctr">
              <a:buNone/>
            </a:pPr>
            <a:endParaRPr lang="fa-IR" b="1" dirty="0"/>
          </a:p>
          <a:p>
            <a:pPr marL="0" indent="0" algn="ctr">
              <a:buNone/>
            </a:pPr>
            <a:r>
              <a:rPr lang="fa-IR" dirty="0"/>
              <a:t>رئیس جهاد کشاورزی استان مرکزی گفت: تولیدکنندگان با تلاش شبانه روزی نه‌تنها نیاز استان را تأمین کرده‌اند، بلکه استان مرکزی را به یکی از قطب‌های صادرات محصولات </a:t>
            </a:r>
            <a:r>
              <a:rPr lang="fa-IR" dirty="0" smtClean="0"/>
              <a:t>دامیبه </a:t>
            </a:r>
            <a:r>
              <a:rPr lang="fa-IR" dirty="0"/>
              <a:t>استان‌هایی نظیر تهران تبدیل کرده‌اند.</a:t>
            </a:r>
          </a:p>
          <a:p>
            <a:pPr marL="0" indent="0" algn="ctr">
              <a:buNone/>
            </a:pPr>
            <a:r>
              <a:rPr lang="fa-IR" dirty="0"/>
              <a:t>به گزارش </a:t>
            </a:r>
            <a:r>
              <a:rPr lang="fa-IR" dirty="0">
                <a:hlinkClick r:id="rId3"/>
              </a:rPr>
              <a:t>خبرگزاری تسنیم</a:t>
            </a:r>
            <a:r>
              <a:rPr lang="fa-IR" dirty="0"/>
              <a:t> از اراک، علی صفری، رئیس جهاد کشاورزی استان مرکزی شامگاه شنبه در آیین گرامیداشت هفته دامپزشکی با اشاره به نقش مهم دامپزشکی در تأمین امنیت غذایی گفت: در حوزه امنیت غذایی، دو مؤلفه اساسی تولید و فرآوری و سلامت نقش کلیدی ایفا می‌کنند.</a:t>
            </a:r>
          </a:p>
          <a:p>
            <a:pPr marL="0" indent="0" algn="ctr">
              <a:buNone/>
            </a:pPr>
            <a:r>
              <a:rPr lang="fa-IR" dirty="0"/>
              <a:t>وی افزود: علی‌رغم محدودیت‌ها و چالش‌های موجود، تولیدکنندگان استان در سال گذشته بیش از 80 هزار تن  مرغ تولید کرده‌اند که بیش از 30 هزار تن آن مازاد بر نیاز داخلی استان بوده است. همچنین سال گذشته بیش از 54 هزار تن گوشت قرمز در استان تولید شده که حدود 70 درصد آن مازاد بر مصرف داخلی بوده است.</a:t>
            </a:r>
          </a:p>
          <a:p>
            <a:pPr marL="0" indent="0" algn="ctr">
              <a:buNone/>
            </a:pPr>
            <a:r>
              <a:rPr lang="fa-IR" dirty="0"/>
              <a:t>صفری تصریح کرد:  سال گذشته 52 هزار تن تخم مرغ در استان مرکزی تولید شد که حدود 70 درصد آن مازاد بر نیاز استان بود، این  استان در تولید شیر نیز عملکرد قابل توجهی داشته به طوری که سال گذشته بالغ بر 400 هزار تن شیر در استان تولید شد که حدود 30 تا 40 درصد آن مازاد بر نیاز مصرف داخلی استان بوده و به سایر استان‌ها ارسال شده است.</a:t>
            </a:r>
          </a:p>
          <a:p>
            <a:pPr marL="0" indent="0" algn="ctr">
              <a:buNone/>
            </a:pPr>
            <a:r>
              <a:rPr lang="fa-IR" dirty="0"/>
              <a:t>رئیس جهاد کشاورزی استان مرکزی با قدردانی از تلاش‌های شبانه‌روزی تولیدکنندگان استان اظهار کرد: تولیدکنندگان نه‌تنها نیاز استان را تأمین کرده‌اند، بلکه استان مرکزی را به یکی از قطب‌های صادرات محصولات دامی به استان‌هایی نظیر تهران تبدیل کرده‌اند.  این دستاورد بزرگ مرهون تلاش‌های بی‌وقفه همکاران دامپزشکی و خانواده بزرگ دامپزشکی استان است که با نظارت‌های مستمر، سلامت کامل محصولات را تضمین کرده‌اند.</a:t>
            </a:r>
          </a:p>
          <a:p>
            <a:pPr marL="0" indent="0" algn="ctr">
              <a:buNone/>
            </a:pPr>
            <a:r>
              <a:rPr lang="fa-IR" dirty="0"/>
              <a:t>وی افزود: در دوران جنگ 12 روزه مردم استان با وجود افزایش چند برابری مصرف، هیچ‌گاه با کمبود مواجه نشدند و تولیدکنندگان با حضور میدانی و تلاش مضاعف، اجازه ندادند خللی در تأمین نیاز مردم ایجاد شود و امروز نیز با وجود محدودیت‌ها، تولید پایدار و بدون حاشیه محصولات سالم در استان ادامه دارد و این روند نویدبخش استمرار امنیت غذایی در سطح استان و کشور است.</a:t>
            </a:r>
          </a:p>
          <a:p>
            <a:pPr algn="ctr"/>
            <a:endParaRPr lang="en-US" dirty="0"/>
          </a:p>
        </p:txBody>
      </p:sp>
    </p:spTree>
    <p:extLst>
      <p:ext uri="{BB962C8B-B14F-4D97-AF65-F5344CB8AC3E}">
        <p14:creationId xmlns:p14="http://schemas.microsoft.com/office/powerpoint/2010/main" val="20060887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ایسنا  </a:t>
            </a:r>
            <a:endParaRPr lang="uk-UA" sz="3200" dirty="0">
              <a:cs typeface="B Farnaz" pitchFamily="2" charset="-78"/>
            </a:endParaRPr>
          </a:p>
        </p:txBody>
      </p:sp>
      <p:sp>
        <p:nvSpPr>
          <p:cNvPr id="3" name="Content Placeholder 2"/>
          <p:cNvSpPr>
            <a:spLocks noGrp="1"/>
          </p:cNvSpPr>
          <p:nvPr>
            <p:ph idx="1"/>
          </p:nvPr>
        </p:nvSpPr>
        <p:spPr>
          <a:xfrm>
            <a:off x="1996225" y="941696"/>
            <a:ext cx="9994006" cy="4838902"/>
          </a:xfrm>
        </p:spPr>
        <p:txBody>
          <a:bodyPr>
            <a:noAutofit/>
          </a:bodyPr>
          <a:lstStyle/>
          <a:p>
            <a:pPr marL="0" indent="0" algn="ctr">
              <a:buNone/>
            </a:pPr>
            <a:r>
              <a:rPr lang="fa-IR" sz="1600" b="1" dirty="0">
                <a:ln w="22225">
                  <a:solidFill>
                    <a:schemeClr val="accent2"/>
                  </a:solidFill>
                  <a:prstDash val="solid"/>
                </a:ln>
                <a:solidFill>
                  <a:schemeClr val="accent2">
                    <a:lumMod val="40000"/>
                    <a:lumOff val="60000"/>
                  </a:schemeClr>
                </a:solidFill>
              </a:rPr>
              <a:t>سومین جشنواره ملی تولید و صادرات پسته زرندیه آغاز بکار کرد</a:t>
            </a:r>
          </a:p>
          <a:p>
            <a:pPr marL="0" indent="0" algn="r">
              <a:buNone/>
            </a:pPr>
            <a:r>
              <a:rPr lang="fa-IR" sz="800" dirty="0"/>
              <a:t>سومین جشنواره ملی پسته زرندیه در شهر مامونیه مرکز شهرستان زرندیه آغاز بکار کرد و به مدت سه روز برپا خواهد بود.</a:t>
            </a:r>
          </a:p>
          <a:p>
            <a:pPr marL="0" indent="0" algn="r">
              <a:buNone/>
            </a:pPr>
            <a:r>
              <a:rPr lang="fa-IR" sz="800" dirty="0"/>
              <a:t>مهدی احمدی، فرماندار زرندیه، چهارشنبه ۳۰ مهر در سومین جشنواره ملی تولید و صادرات پسته زرندیه گفت: این رویداد نه‌تنها جشن معرفی پسته ارگانیک، بلکه نمادی از بلوغ فکری و عملی جامعه کشاورزی در مواجهه با چالش‌های جهانی است. این جشنواره با شعار «خوشه امید و برکت» برگزار شد.</a:t>
            </a:r>
          </a:p>
          <a:p>
            <a:pPr marL="0" indent="0" algn="r">
              <a:buNone/>
            </a:pPr>
            <a:r>
              <a:rPr lang="fa-IR" sz="800" dirty="0"/>
              <a:t>وی افزود: زرندیه با بیش از ۱۰ هزار هکتار اراضی زیر کشت پسته، یکی از قطب‌های تولید پسته ارگانیک و محصولات کم‌آب‌بر کشور است. این شهرستان، واقع در دروازه شمالی استان مرکزی، از موقعیت جغرافیایی استراتژیک و دسترسی آسان به پایتخت بهره‌مند است. این ویژگی، زرندیه را به کریدوری ترانزیتی و قطب تولید استراتژیک تبدیل کرده که هم بازار مصرف و هم سرمایه‌گذاری صنعتی را تقویت می‌کند.</a:t>
            </a:r>
          </a:p>
          <a:p>
            <a:pPr marL="0" indent="0" algn="r">
              <a:buNone/>
            </a:pPr>
            <a:r>
              <a:rPr lang="fa-IR" sz="800" dirty="0"/>
              <a:t>احمدی تأکید کرد: انتخاب پسته به‌عنوان محصولی استراتژیک، به‌دلیل سازگاری با اقلیم خشک منطقه و ارزش اقتصادی بالا بوده است. با این حال، مدیریت هوشمند منابع آب ضروری است.</a:t>
            </a:r>
          </a:p>
          <a:p>
            <a:pPr marL="0" indent="0" algn="r">
              <a:buNone/>
            </a:pPr>
            <a:r>
              <a:rPr lang="fa-IR" sz="800" dirty="0"/>
              <a:t>وی به مشکل آب پساب رودشور اشاره کرد و گفت: این پساب بدون استفاده در طبیعت رها می‌شود و باغداران پسته خواستار بهره‌برداری از آن هستند. این اقدام می‌تواند سطح کشت پسته را افزایش داده و از برداشت بی‌رویه آب‌های زیرزمینی و فرونشست زمین جلوگیری کند.</a:t>
            </a:r>
          </a:p>
          <a:p>
            <a:pPr marL="0" indent="0" algn="r">
              <a:buNone/>
            </a:pPr>
            <a:r>
              <a:rPr lang="fa-IR" sz="800" dirty="0"/>
              <a:t>فرماندار زرندیه با اشاره به برنامه ریزی استان برای توسعه احداث نیروگاه‌های خورشیدی گفت: این شهرستان در این حوزه پیشتاز است. این طرح‌ها به رفع ناترازی انرژی و حمایت از کشاورزان و صنعتگران کمک خواهد کرد.</a:t>
            </a:r>
          </a:p>
          <a:p>
            <a:pPr marL="0" indent="0" algn="r">
              <a:buNone/>
            </a:pPr>
            <a:r>
              <a:rPr lang="fa-IR" sz="800" dirty="0"/>
              <a:t>وی بیان کرد: زرندیه با ترکیب ظرفیت‌های کشاورزی، صنعتی و انسانی، الگویی از توسعه پایدار است. وجود صنایع مادر، زیرساخت‌های فناوری، مراکز آموزش فنی‌وحرفه‌ای و روحیه مدیریت جهادی، ارزش افزوده‌ای در فرآوری و بسته‌بندی پسته ایجاد کرده است. همچنین، اجرای طرح‌های آبیاری نوین و مکانیزاسیون، راندمان مصرف آب را بهبود بخشیده و تولید پسته ارگانیک را تقویت کرده است.</a:t>
            </a:r>
          </a:p>
          <a:p>
            <a:pPr marL="0" indent="0" algn="r">
              <a:buNone/>
            </a:pPr>
            <a:r>
              <a:rPr lang="fa-IR" sz="800" dirty="0"/>
              <a:t>او گفت: تولید پسته ارگانیک زرندیه، بدون استفاده از سموم شیمیایی و کود مصنوعی، با استانداردهای بین‌المللی همخوانی دارد. این ویژگی، مزیت رقابتی مهمی برای این محصول در بازارهای جهانی ایجاد کرده است.</a:t>
            </a:r>
          </a:p>
          <a:p>
            <a:pPr marL="0" indent="0" algn="r">
              <a:buNone/>
            </a:pPr>
            <a:r>
              <a:rPr lang="fa-IR" sz="800" dirty="0"/>
              <a:t>احمدی از حمایت‌های دستگاه‌های اجرایی در برگزاری جشنواره و پیشبرد پروژه‌های توسعه‌ای تقدیر کرد و گفت: این هم‌افزایی، مسیر توسعه زرندیه را شتاب بخشیده است. این جشنواره، نشانه‌ای از اراده مردم و مدیران برای پیوند اقتصاد، محیط‌زیست و فرهنگ کار ایرانی در راستای توسعه پایدار سبز است.</a:t>
            </a:r>
          </a:p>
          <a:p>
            <a:pPr marL="0" indent="0" algn="r">
              <a:buNone/>
            </a:pPr>
            <a:r>
              <a:rPr lang="fa-IR" sz="800" b="1" dirty="0"/>
              <a:t>زرندیه دارایی رتبه ششم تولید پسته در کشور است</a:t>
            </a:r>
            <a:endParaRPr lang="fa-IR" sz="800" dirty="0"/>
          </a:p>
          <a:p>
            <a:pPr marL="0" indent="0" algn="r">
              <a:buNone/>
            </a:pPr>
            <a:r>
              <a:rPr lang="fa-IR" sz="800" dirty="0"/>
              <a:t>علی صفری، مدیرکل جهاد کشاورزی استان مرکزی نیز در این مراسم گفت: شهرستان زرندیه، به عنوان یکی از برجسته‌ترین مناطق کشاورزی استان مرکزی، جایگاه ویژه‌ای در تولیدات کشاورزی کشور دارد. زرندیه و ساوه بین حدود ۵۰۰ شهرستان، در جایگاه سی‌ام و سی و دوم قرار گرفته‌اند که نشان‌دهنده ظرفیت بالای کشاورزی در این منطقه است. بیش از ۵۰ درصد ارزش افزوده اقتصادی زرندیه از بخش کشاورزی تأمین می‌شود، در حالی که صنعت ۲۶ درصد و خدمات ۲۳ درصد از این ارزش افزوده را به خود اختصاص داده‌اند.</a:t>
            </a:r>
          </a:p>
          <a:p>
            <a:pPr marL="0" indent="0" algn="r">
              <a:buNone/>
            </a:pPr>
            <a:r>
              <a:rPr lang="fa-IR" sz="800" dirty="0"/>
              <a:t>وی اظهار کرد: یکی از افتخارات زرندیه، کسب رتبه ششم تولید پسته در کل کشور است، با این حال، بسیاری از مردم، حتی در داخل استان مرکزی، از این ظرفیت بی‌اطلاع هستند. برگزاری جشنواره‌های کشاورزی، مانند جشنواره پسته، با دو هدف اصلی معرفی توانمندی‌های زرندیه در حوزه کشاورزی و ترویج دانش و آموزش برای ارتقای بهره‌وری و توسعه پایدار این بخش انجام می شود.</a:t>
            </a:r>
          </a:p>
          <a:p>
            <a:pPr marL="0" indent="0" algn="r">
              <a:buNone/>
            </a:pPr>
            <a:r>
              <a:rPr lang="fa-IR" sz="800" dirty="0"/>
              <a:t>صفری افزود: با وجود ظرفیت‌های بالای کشاورزی در زرندیه، این بخش با چالش‌هایی نیز مواجه است. یکی از مهم‌ترین مشکلات، بهره‌وری پایین آب در کشاورزی است که البته این مسئله ریشه در تخصیص ناعادلانه منابع آب به این بخش دارد. با این حال، اقدامات مؤثری برای بهبود این وضعیت انجام شده است. در سال‌های اخیر، با تخصیص اعتبارات برای توسعه سامانه‌های آبیاری نوین، حدود ۵۰ درصد از اراضی مستعد استان مرکزی تحت پوشش این سامانه‌ها قرار گرفته و زرندیه یکی از پیشگامان این حرکت بوده است.</a:t>
            </a:r>
          </a:p>
          <a:p>
            <a:pPr marL="0" indent="0" algn="r">
              <a:buNone/>
            </a:pPr>
            <a:r>
              <a:rPr lang="fa-IR" sz="800" dirty="0"/>
              <a:t>وی بیان کرد: اما با توجه به محدودیت‌های اقلیمی و تغییرات آب‌وهوایی، سامانه‌های آبیاری نوین به تنهایی کافی نیستند. کشاورزی زرندیه باید به سمت دانش‌بنیان شدن و هوشمندسازی حرکت کند. در این راستا، آبیاری هوشمند در زرندیه آغاز شده و این شهرستان به عنوان یکی از چهار منطقه پیشرو در اجرای این طرح در کشور شناخته می‌شود. این گام، نویدبخش آینده‌ای پایدارتر برای کشاورزی منطقه است.</a:t>
            </a:r>
          </a:p>
          <a:p>
            <a:pPr algn="r"/>
            <a:r>
              <a:rPr lang="fa-IR" sz="800" dirty="0"/>
              <a:t>این مقام مسئول افزود: از دیگر چالش‌های بخش کشاورزی زرندیه، خاموشی‌های برق است که تأثیر منفی بر تولید دارد. توسعه مزارع خورشیدی به عنوان راه‌حلی مؤثر برای این مشکل در دستور کار قرار گرفته و زرندیه در این زمینه نیز رتبه قابل توجهی در کشور دارد. علاوه بر این، بیمه کشاورزی با چالش‌هایی مواجه است چرا که سطح پوشش بیمه‌ای با میزان خسارات وارده به کشاورزان تناسب ندارد.</a:t>
            </a:r>
          </a:p>
          <a:p>
            <a:pPr marL="0" indent="0" algn="r">
              <a:buNone/>
            </a:pPr>
            <a:r>
              <a:rPr lang="fa-IR" sz="800" dirty="0"/>
              <a:t>وی گفت: در حال حاضر، حتی یک مترمربع از اراضی زرندیه به طور کامل تحت پوشش بیمه‌ای متناسب با نیازها قرار نگرفته است. حل این مشکل نیازمند بازنگری و اصلاح سیاست‌های بیمه‌ای است تا ریسک تولید کاهش یابد و کشاورزان با اطمینان بیشتری به فعالیت ادامه دهند.</a:t>
            </a:r>
          </a:p>
          <a:p>
            <a:pPr marL="0" indent="0" algn="r">
              <a:buNone/>
            </a:pPr>
            <a:r>
              <a:rPr lang="fa-IR" sz="800" dirty="0"/>
              <a:t>وی بیان کرد: یکی از پروژه‌های مهم در حال اجرا، راه‌اندازی پایانه صادراتی زرندیه است که به زودی به بهره‌برداری خواهد رسید و می‌تواند نقش مهمی در توسعه صادرات محصولات کشاورزی، به‌ویژه پسته، ایفا کند. همچنین، طرح‌های فرآوری عمیق‌تر محصولات کشاورزی، از جمله پسته، در حال پیگیری است. در حال حاضر، فعالیت‌هایی مانند پوست‌کنی و بسته‌بندی پسته انجام می‌شود، اما برای افزایش ارزش افزوده، نیاز به سرمایه‌گذاری در فرآوری پیشرفته‌تر وجود دارد.</a:t>
            </a:r>
          </a:p>
        </p:txBody>
      </p:sp>
    </p:spTree>
    <p:extLst>
      <p:ext uri="{BB962C8B-B14F-4D97-AF65-F5344CB8AC3E}">
        <p14:creationId xmlns:p14="http://schemas.microsoft.com/office/powerpoint/2010/main" val="4025691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065" y="2767012"/>
            <a:ext cx="10702343" cy="2680751"/>
          </a:xfrm>
          <a:prstGeom prst="rect">
            <a:avLst/>
          </a:prstGeom>
        </p:spPr>
      </p:pic>
    </p:spTree>
    <p:extLst>
      <p:ext uri="{BB962C8B-B14F-4D97-AF65-F5344CB8AC3E}">
        <p14:creationId xmlns:p14="http://schemas.microsoft.com/office/powerpoint/2010/main" val="3269006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9" y="5780598"/>
            <a:ext cx="2566367"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
        <p:nvSpPr>
          <p:cNvPr id="3" name="Content Placeholder 2"/>
          <p:cNvSpPr>
            <a:spLocks noGrp="1"/>
          </p:cNvSpPr>
          <p:nvPr>
            <p:ph idx="1"/>
          </p:nvPr>
        </p:nvSpPr>
        <p:spPr>
          <a:xfrm>
            <a:off x="2449689" y="925689"/>
            <a:ext cx="9373117" cy="5094111"/>
          </a:xfrm>
        </p:spPr>
        <p:txBody>
          <a:bodyPr>
            <a:normAutofit fontScale="85000" lnSpcReduction="10000"/>
          </a:bodyPr>
          <a:lstStyle/>
          <a:p>
            <a:pPr marL="0" indent="0" algn="ctr">
              <a:buNone/>
            </a:pPr>
            <a:r>
              <a:rPr lang="fa-IR" sz="2600" dirty="0">
                <a:ln w="0"/>
                <a:solidFill>
                  <a:schemeClr val="accent1"/>
                </a:solidFill>
                <a:effectLst>
                  <a:outerShdw blurRad="38100" dist="25400" dir="5400000" algn="ctr" rotWithShape="0">
                    <a:srgbClr val="6E747A">
                      <a:alpha val="43000"/>
                    </a:srgbClr>
                  </a:outerShdw>
                </a:effectLst>
              </a:rPr>
              <a:t>۳۱۳ هزار هکتار از اراضی کشاورزی مرکزی زیر کشت </a:t>
            </a:r>
            <a:r>
              <a:rPr lang="fa-IR" sz="2600" dirty="0" smtClean="0">
                <a:ln w="0"/>
                <a:solidFill>
                  <a:schemeClr val="accent1"/>
                </a:solidFill>
                <a:effectLst>
                  <a:outerShdw blurRad="38100" dist="25400" dir="5400000" algn="ctr" rotWithShape="0">
                    <a:srgbClr val="6E747A">
                      <a:alpha val="43000"/>
                    </a:srgbClr>
                  </a:outerShdw>
                </a:effectLst>
              </a:rPr>
              <a:t>محصول</a:t>
            </a:r>
            <a:endParaRPr lang="en-US" sz="2600" dirty="0" smtClean="0">
              <a:ln w="0"/>
              <a:solidFill>
                <a:schemeClr val="accent1"/>
              </a:solidFill>
              <a:effectLst>
                <a:outerShdw blurRad="38100" dist="25400" dir="5400000" algn="ctr" rotWithShape="0">
                  <a:srgbClr val="6E747A">
                    <a:alpha val="43000"/>
                  </a:srgbClr>
                </a:outerShdw>
              </a:effectLst>
            </a:endParaRPr>
          </a:p>
          <a:p>
            <a:pPr marL="0" indent="0" algn="ctr">
              <a:buNone/>
            </a:pPr>
            <a:endParaRPr lang="en-US" sz="2600" dirty="0">
              <a:ln w="0"/>
              <a:solidFill>
                <a:schemeClr val="accent1"/>
              </a:solidFill>
              <a:effectLst>
                <a:outerShdw blurRad="38100" dist="25400" dir="5400000" algn="ctr" rotWithShape="0">
                  <a:srgbClr val="6E747A">
                    <a:alpha val="43000"/>
                  </a:srgbClr>
                </a:outerShdw>
              </a:effectLst>
            </a:endParaRPr>
          </a:p>
          <a:p>
            <a:pPr marL="0" indent="0" algn="ctr">
              <a:buNone/>
            </a:pPr>
            <a:endParaRPr lang="fa-IR" sz="2600" dirty="0" smtClean="0">
              <a:ln w="0"/>
              <a:solidFill>
                <a:schemeClr val="accent1"/>
              </a:solidFill>
              <a:effectLst>
                <a:outerShdw blurRad="38100" dist="25400" dir="5400000" algn="ctr" rotWithShape="0">
                  <a:srgbClr val="6E747A">
                    <a:alpha val="43000"/>
                  </a:srgbClr>
                </a:outerShdw>
              </a:effectLst>
            </a:endParaRPr>
          </a:p>
          <a:p>
            <a:pPr marL="0" indent="0" algn="r">
              <a:buNone/>
            </a:pPr>
            <a:r>
              <a:rPr lang="fa-IR" dirty="0" smtClean="0"/>
              <a:t>رئیس </a:t>
            </a:r>
            <a:r>
              <a:rPr lang="fa-IR" dirty="0"/>
              <a:t>سازمان جهاد کشاورزی استان مرکزی از اختصاص بیش از ۳۱۳ هزار هکتار از اراضی کشاورزی این استان به کشت محصولات پاییزه خبر داد.</a:t>
            </a:r>
            <a:r>
              <a:rPr lang="fa-IR" b="1" dirty="0" smtClean="0"/>
              <a:t>ات </a:t>
            </a:r>
            <a:r>
              <a:rPr lang="fa-IR" b="1" dirty="0"/>
              <a:t>پاییزه </a:t>
            </a:r>
            <a:r>
              <a:rPr lang="fa-IR" b="1" dirty="0" smtClean="0"/>
              <a:t>رفت</a:t>
            </a:r>
          </a:p>
          <a:p>
            <a:pPr marL="0" indent="0" algn="r">
              <a:buNone/>
            </a:pPr>
            <a:r>
              <a:rPr lang="fa-IR" dirty="0" smtClean="0"/>
              <a:t>علی </a:t>
            </a:r>
            <a:r>
              <a:rPr lang="fa-IR" dirty="0"/>
              <a:t>صفری در گفت‌وگو با خبرنگار فارس در اراک از اختصاص بیش از ۳۱۳ هزار هکتار از اراضی کشاورزی این استان به کشت محصولات پاییزه خبر داد و اظهار داشت: بر اساس الگوی کشت ابلاغی، بیش از ۳۱۳ هزار هکتار از زمین‌های استان مرکزی زیر کشت محصولات پاییزه خواهد رفت که حدود ۲۱۹ هزار هکتار آن دیم و مابقی آبی است.رئیس سازمان جهاد کشاورزی استان مرکزی، گندم، جو و دانه‌های روغنی از جمله کلزا و کاملینا را محصولات استراتژیک کشت پاییزی عنوان کرد و افزود: پیش‌بینی می‌شود بیش از ۴۰ هزار هکتار به گندم آبی و ۵۰ هزار هکتار به جو آبی اختصاص یابد.وی با تأکید بر توسعه کشت دانه‌های روغنی، تصریح کرد: برنامه‌ریزی شده تا بیش از ۵۰۰ هکتار از اراضی زیر کشت کلزا و بین هزار تا ۱۵۰۰ هکتار نیز به کشت کاملینا اختصاص داده شود.صفری خاطرنشان کرد: اگرچه سطح زیرکشت امسال نسبت به سال گذشته تغییر محسوسی ندارد، اما تمرکز اصلی بر افزایش عملکرد در واحد سطح است.</a:t>
            </a:r>
          </a:p>
          <a:p>
            <a:pPr marL="0" indent="0" algn="r">
              <a:buNone/>
            </a:pPr>
            <a:r>
              <a:rPr lang="fa-IR" dirty="0"/>
              <a:t>رئیس سازمان جهاد کشاورزی استان مرکزی، با اشاره به پایه‌های اقتصادی این استان، اعلام کرد: ۶۰۰ هزار هکتار اراضی کشاورزی در استان مرکزی وجود دارد که توسط ۱۰۰ هزار بهره‌بردار مدیریت می‌شود و سالانه بیش از ۳ میلیون و ۲۰۰ هزار تن انواع محصولات زراعی، باغی، دامی و شیلاتی در آن تولید می‌شود.صفری با تأکید بر موقعیت ممتاز استان در تولید محصولات راهبردی، خاطرنشان کرد: سال گذشته با تولید ۵۰۰ هزار تنی گندم، سه برابر نیاز داخلی استان تأمین شد. همچنین شهرستان محلات به‌عنوان قطب گل و گیاهان زینتی کشور، رتبه‌های اول تا سوم این حوزه را به خود اختصاص داده است.رئیس سازمان جهاد کشاورزی استان مرکزی بیان کرد: این استان در تولید گوشت قرمز رتبه سوم یا چهارم کشور را دارد که از ۵۴ هزار تن تولید سالانه، تنها ۱۷ هزار تن در استان مصرف و مابقی به سایر مناطق صادر می‌شود.</a:t>
            </a:r>
          </a:p>
          <a:p>
            <a:pPr algn="r"/>
            <a:endParaRPr lang="en-US" dirty="0"/>
          </a:p>
        </p:txBody>
      </p:sp>
    </p:spTree>
    <p:extLst>
      <p:ext uri="{BB962C8B-B14F-4D97-AF65-F5344CB8AC3E}">
        <p14:creationId xmlns:p14="http://schemas.microsoft.com/office/powerpoint/2010/main" val="40945695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47288" y="5780598"/>
            <a:ext cx="2411821"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a:t>
            </a:r>
            <a:endParaRPr lang="uk-UA" sz="3200" dirty="0">
              <a:cs typeface="B Farnaz" pitchFamily="2" charset="-78"/>
            </a:endParaRPr>
          </a:p>
        </p:txBody>
      </p:sp>
      <p:sp>
        <p:nvSpPr>
          <p:cNvPr id="3" name="Content Placeholder 2"/>
          <p:cNvSpPr>
            <a:spLocks noGrp="1"/>
          </p:cNvSpPr>
          <p:nvPr>
            <p:ph idx="1"/>
          </p:nvPr>
        </p:nvSpPr>
        <p:spPr>
          <a:xfrm>
            <a:off x="3322749" y="1095023"/>
            <a:ext cx="8577330" cy="5421688"/>
          </a:xfrm>
        </p:spPr>
        <p:txBody>
          <a:bodyPr>
            <a:normAutofit fontScale="55000" lnSpcReduction="20000"/>
          </a:bodyPr>
          <a:lstStyle/>
          <a:p>
            <a:pPr marL="0" indent="0" algn="ctr">
              <a:buNone/>
            </a:pPr>
            <a:r>
              <a:rPr lang="fa-IR" sz="3600" b="1" dirty="0">
                <a:hlinkClick r:id="rId2"/>
              </a:rPr>
              <a:t>ضرورت تبدیل ساوه به قطب ملی فرآوری و اقتصاد </a:t>
            </a:r>
            <a:r>
              <a:rPr lang="fa-IR" sz="3600" b="1" dirty="0" smtClean="0">
                <a:hlinkClick r:id="rId2"/>
              </a:rPr>
              <a:t>انار</a:t>
            </a:r>
            <a:endParaRPr lang="en-US" sz="3600" b="1" dirty="0" smtClean="0"/>
          </a:p>
          <a:p>
            <a:pPr marL="0" indent="0" algn="ctr">
              <a:buNone/>
            </a:pPr>
            <a:endParaRPr lang="en-US" b="1" dirty="0"/>
          </a:p>
          <a:p>
            <a:pPr marL="0" indent="0" algn="ctr">
              <a:buNone/>
            </a:pPr>
            <a:endParaRPr lang="en-US" b="1" dirty="0" smtClean="0"/>
          </a:p>
          <a:p>
            <a:pPr marL="0" indent="0" algn="ctr">
              <a:buNone/>
            </a:pPr>
            <a:endParaRPr lang="fa-IR" b="1" dirty="0"/>
          </a:p>
          <a:p>
            <a:pPr marL="0" indent="0" algn="r">
              <a:buNone/>
            </a:pPr>
            <a:r>
              <a:rPr lang="fa-IR" dirty="0">
                <a:hlinkClick r:id="rId3" tooltip="ضرورت تبدیل ساوه به قطب ملی فرآوری و اقتصاد انار"/>
              </a:rPr>
              <a:t/>
            </a:r>
            <a:br>
              <a:rPr lang="fa-IR" dirty="0">
                <a:hlinkClick r:id="rId3" tooltip="ضرورت تبدیل ساوه به قطب ملی فرآوری و اقتصاد انار"/>
              </a:rPr>
            </a:br>
            <a:r>
              <a:rPr lang="fa-IR" b="1" dirty="0"/>
              <a:t>علیرضا طهماسبی</a:t>
            </a:r>
            <a:r>
              <a:rPr lang="fa-IR" dirty="0"/>
              <a:t> روز چهارشنبه در گفت‌وگو با </a:t>
            </a:r>
            <a:r>
              <a:rPr lang="fa-IR" b="1" dirty="0">
                <a:hlinkClick r:id="rId4"/>
              </a:rPr>
              <a:t>ایرنا</a:t>
            </a:r>
            <a:r>
              <a:rPr lang="fa-IR" dirty="0"/>
              <a:t>، اظهار کرد: ساوه با دارا بودن بیش از ۱۲ هزار هکتار باغ انار، ظرفیت تبدیل شدن به قطب اول فرآوری و صادرات انار کشور را دارد، اما هنوز بخش عمده‌ای از این ظرفیت مغفول مانده است.</a:t>
            </a:r>
          </a:p>
          <a:p>
            <a:pPr marL="0" indent="0" algn="r">
              <a:buNone/>
            </a:pPr>
            <a:r>
              <a:rPr lang="fa-IR" dirty="0"/>
              <a:t>وی افزود: هم‌اکنون تنها سه واحد صنعتی در حوزه تولید آب انار و کنسانتره در شهرستان فعال هستند، در حالیکه انار به‌عنوان یک «سوپرمیوه» قابلیت استفاده در صنایع دارویی، آرایشی، بهداشتی و گردشگری را نیز دارد.</a:t>
            </a:r>
          </a:p>
          <a:p>
            <a:pPr marL="0" indent="0" algn="r">
              <a:buNone/>
            </a:pPr>
            <a:r>
              <a:rPr lang="fa-IR" dirty="0"/>
              <a:t>مدیر جهاد کشاورزی شهرستان ساوه با اشاره به اینکه کشورهایی مانند آمریکا با تولید محدود انار، بیش از ۳۰ مشتق از این محصول تولید می‌کنند، گفت: انار نباید صرفا به‌صورت خام فروخته شود، بلکه باید با نگاه تخصصی و بهره‌وری بالا، زنجیره ارزش آن توسعه یابد.</a:t>
            </a:r>
          </a:p>
          <a:p>
            <a:pPr marL="0" indent="0" algn="ctr">
              <a:buNone/>
            </a:pPr>
            <a:r>
              <a:rPr lang="fa-IR" dirty="0"/>
              <a:t>طهماسبی عنوان کرد: یکی از اقدامات مهم در این راستا برگزاری رویداد ملی فناورانه انار است که فراخوان آن از ۲ ماه پیش منتشر شد و تاکنون ۳۴ اثر از نخبگان و دانشگاهیان دریافت شده که در جشنواره ملی انار ارایه و از نمونه‌های برتر تقدیر خواهد شد، هدف از این رویداد، ارایه راهکارهای نوآورانه برای رفع چالش‌های بخش باغداری و توسعه فرآوری این محصول است.</a:t>
            </a:r>
          </a:p>
          <a:p>
            <a:pPr marL="0" indent="0" algn="r">
              <a:buNone/>
            </a:pPr>
            <a:r>
              <a:rPr lang="fa-IR" dirty="0"/>
              <a:t>وی با اشاره به برگزاری جشنواره ملی انار در تاریخ ۶ آذرماه، گفت: این جشنواره با حضور مسئولان کشوری، استانی و فعالان زنجیره تولید و فرآوری انار برگزار می‌شود و همزمان نمایشگاه تخصصی این محصول با ۱۳۵ غرفه از سراسر کشور به مدت ۱۰ روز دایر خواهد بود</a:t>
            </a:r>
            <a:r>
              <a:rPr lang="fa-IR" dirty="0" smtClean="0"/>
              <a:t>.</a:t>
            </a:r>
            <a:endParaRPr lang="fa-IR" dirty="0"/>
          </a:p>
          <a:p>
            <a:pPr marL="0" indent="0" algn="r">
              <a:buNone/>
            </a:pPr>
            <a:r>
              <a:rPr lang="fa-IR" dirty="0"/>
              <a:t>مدیر جهاد کشاورزی شهرستان ساوه افزود: یکی از مطالبات جدی شهرستان، ایجاد نمایشگاه‌های دایمی عرضه انار و محصولات مرتبط در مسیرهای پرتردد است، اقدامات اولیه برای احداث این نمایشگاه‌ها در اتوبان ساوه – تهران آغاز شده و عملیات زیرساختی در حال اجرا است، این الگو در شهرهای شمالی کشور موفق بوده و باید در ساوه نیز توسعه یابد.</a:t>
            </a:r>
          </a:p>
          <a:p>
            <a:pPr marL="0" indent="0" algn="r">
              <a:buNone/>
            </a:pPr>
            <a:r>
              <a:rPr lang="fa-IR" dirty="0"/>
              <a:t>طهماسبی همچنین از آغاز عملیات اجرایی پایانه صادراتی انار خبر داد و گفت: مجوز این پروژه صادر شده و بخش خصوصی نیز اعلام آمادگی کرده است، با این حال، تسهیل فرایندهای اجرایی برای تسریع در بهره‌برداری از این پایانه ضروری است و این موضوع نیز در جشنواره مطرح خواهد شد.</a:t>
            </a:r>
          </a:p>
          <a:p>
            <a:pPr marL="0" indent="0" algn="r">
              <a:buNone/>
            </a:pPr>
            <a:r>
              <a:rPr lang="fa-IR" dirty="0"/>
              <a:t>وی با اشاره به چالش‌های زیرساختی در حوزه تولید انار گفت: هم‌اکنون ۶۵ درصد باغ‌های انار ساوه به‌صورت سنتی اداره می‌شوند و تنها ۳۵ درصد مکانیزه شده‌اند، همچنین تنها ۲۵ درصد باغ‌ها به سیستم آبیاری نوین مجهز هستند، تامین اعتبار برای توسعه مکانیزاسیون و اصلاح الگوی آبیاری از مطالبات جدی بخش کشاورزی شهرستان است.</a:t>
            </a:r>
          </a:p>
          <a:p>
            <a:pPr marL="0" indent="0" algn="r">
              <a:buNone/>
            </a:pPr>
            <a:r>
              <a:rPr lang="fa-IR" dirty="0"/>
              <a:t>طهماسبی اظهار کرد: بحران آب مهم‌ترین چالش امروز ساوه است و کمبود منابع آبی، پایداری تولید انار را تهدید می‌کند و نیازمند برنامه‌ریزی بلندمدت و حمایت‌های ملی است.</a:t>
            </a:r>
          </a:p>
          <a:p>
            <a:pPr marL="0" indent="0" algn="ctr">
              <a:buNone/>
            </a:pPr>
            <a:r>
              <a:rPr lang="fa-IR" dirty="0"/>
              <a:t>وی با اشاره به ضرورت حمایت‌های مالی از کشاورزان گفت: تخصیص تسهیلات کم‌بهره و بخشودگی بدهی کشاورزانی که توان بازپرداخت ندارند، از دیگر محورهایی است که در جشنواره ملی انار مطرح خواهد شد.</a:t>
            </a:r>
          </a:p>
          <a:p>
            <a:pPr marL="0" indent="0" algn="r">
              <a:buNone/>
            </a:pPr>
            <a:r>
              <a:rPr lang="fa-IR" dirty="0"/>
              <a:t>افزون بر ۱۳۵ هزار هکتار اراضی کشاورزی در شهرستان ساوه وجود دارد که ۲۱ هزار هکتار آن باغات و ۱۱۴ هزار هکتار دیگر را زمین های زراعی شامل می‌شود.</a:t>
            </a:r>
          </a:p>
          <a:p>
            <a:pPr algn="ctr"/>
            <a:endParaRPr lang="en-US" dirty="0"/>
          </a:p>
        </p:txBody>
      </p:sp>
    </p:spTree>
    <p:extLst>
      <p:ext uri="{BB962C8B-B14F-4D97-AF65-F5344CB8AC3E}">
        <p14:creationId xmlns:p14="http://schemas.microsoft.com/office/powerpoint/2010/main" val="40841227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Grp="1" noChangeArrowheads="1"/>
          </p:cNvSpPr>
          <p:nvPr>
            <p:ph type="title"/>
          </p:nvPr>
        </p:nvSpPr>
        <p:spPr>
          <a:xfrm>
            <a:off x="154546" y="5780598"/>
            <a:ext cx="2382592"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 </a:t>
            </a:r>
            <a:endParaRPr lang="uk-UA" sz="3200" dirty="0">
              <a:cs typeface="B Farnaz" pitchFamily="2" charset="-78"/>
            </a:endParaRPr>
          </a:p>
        </p:txBody>
      </p:sp>
      <p:sp>
        <p:nvSpPr>
          <p:cNvPr id="3" name="Content Placeholder 2"/>
          <p:cNvSpPr>
            <a:spLocks noGrp="1"/>
          </p:cNvSpPr>
          <p:nvPr>
            <p:ph idx="1"/>
          </p:nvPr>
        </p:nvSpPr>
        <p:spPr>
          <a:xfrm>
            <a:off x="2768958" y="1343378"/>
            <a:ext cx="9040969" cy="4889997"/>
          </a:xfrm>
        </p:spPr>
        <p:txBody>
          <a:bodyPr>
            <a:normAutofit fontScale="85000" lnSpcReduction="10000"/>
          </a:bodyPr>
          <a:lstStyle/>
          <a:p>
            <a:pPr marL="0" indent="0" algn="ctr">
              <a:buNone/>
            </a:pPr>
            <a:r>
              <a:rPr lang="fa-IR" b="1" dirty="0">
                <a:hlinkClick r:id="rId2"/>
              </a:rPr>
              <a:t>تعیین تکلیف سدهای خاکی و ساماندهی آب بخش کشاورزی استان مرکزی کلید </a:t>
            </a:r>
            <a:r>
              <a:rPr lang="fa-IR" b="1" dirty="0" smtClean="0">
                <a:hlinkClick r:id="rId2"/>
              </a:rPr>
              <a:t>خورد</a:t>
            </a:r>
            <a:endParaRPr lang="en-US" b="1" dirty="0" smtClean="0"/>
          </a:p>
          <a:p>
            <a:pPr marL="0" indent="0" algn="ctr">
              <a:buNone/>
            </a:pPr>
            <a:endParaRPr lang="en-US" b="1" dirty="0"/>
          </a:p>
          <a:p>
            <a:pPr marL="0" indent="0" algn="ctr">
              <a:buNone/>
            </a:pPr>
            <a:endParaRPr lang="fa-IR" b="1" dirty="0"/>
          </a:p>
          <a:p>
            <a:pPr marL="0" indent="0" algn="r">
              <a:buNone/>
            </a:pPr>
            <a:r>
              <a:rPr lang="fa-IR" b="1" dirty="0"/>
              <a:t>علی صفری</a:t>
            </a:r>
            <a:r>
              <a:rPr lang="fa-IR" dirty="0"/>
              <a:t> روز دوشنبه در گفت و گو با </a:t>
            </a:r>
            <a:r>
              <a:rPr lang="fa-IR" b="1" dirty="0">
                <a:hlinkClick r:id="rId3"/>
              </a:rPr>
              <a:t>ایرنا</a:t>
            </a:r>
            <a:r>
              <a:rPr lang="fa-IR" dirty="0"/>
              <a:t>، اظهار کرد: براساس ماده ۱۱ قانون تشکیل وزارت جهاد کشاورزی، مقرر شده بستر لازم برای هماهنگی با وزارت نیرو در خصوص تامین و مصرف آب کشاورزی از طریق کمیسیون آب کشاورزی انجام شود، این کمیسیون وظیفه دارد اختلافات، چالش‌ها و نحوه تخصیص منابع آبی را میان دستگاه‌های مرتبط از جمله شرکت آب منطقه‌ای بررسی و مدیریت کند.</a:t>
            </a:r>
          </a:p>
          <a:p>
            <a:pPr marL="0" indent="0" algn="r">
              <a:buNone/>
            </a:pPr>
            <a:r>
              <a:rPr lang="fa-IR" dirty="0"/>
              <a:t>وی با اشاره به دستورکارهای مهم در نخستین نشست این کمیسیون افزود: یکی از محورهای اصلی، تعیین تکلیف حدود ۴۵ سد خاکی فاقد متولی در استان بود، پیشنهاد شد این سدها به تشکل‌های بهره‌بردار واگذار شوند تا با مدیریت محلی و مشارکتی، بهره‌برداری بهینه‌تری صورت </a:t>
            </a:r>
            <a:r>
              <a:rPr lang="fa-IR" dirty="0" smtClean="0"/>
              <a:t>گیرد.</a:t>
            </a:r>
          </a:p>
          <a:p>
            <a:pPr marL="0" indent="0" algn="ctr">
              <a:buNone/>
            </a:pPr>
            <a:r>
              <a:rPr lang="fa-IR" b="1" dirty="0" smtClean="0">
                <a:hlinkClick r:id="rId4"/>
              </a:rPr>
              <a:t>شهرستان </a:t>
            </a:r>
            <a:r>
              <a:rPr lang="fa-IR" b="1" dirty="0">
                <a:hlinkClick r:id="rId4"/>
              </a:rPr>
              <a:t>اراک در رتبه نخست تولید ۶ محصول دامی و کشاورزی استان مرکزی</a:t>
            </a:r>
            <a:endParaRPr lang="fa-IR" dirty="0"/>
          </a:p>
          <a:p>
            <a:pPr marL="0" indent="0" algn="r">
              <a:buNone/>
            </a:pPr>
            <a:r>
              <a:rPr lang="fa-IR" dirty="0"/>
              <a:t>صفری همچنین درباره اجرای سامانه‌های نوین آبیاری و تحویل حجمی آب گفت: براساس قانون، وزارت نیرو موظف است آب را به صورت حجمی به بخش کشاورزی تحویل دهد و در مقابل، وزارت جهاد کشاورزی نیز مکلف است در برنامه هفتم توسعه، مصرف آب کشاورزی را به ۶۵ میلیارد مترمکعب در سطح کشور کاهش دهد و استان مرکزی نیز باید سهم خود را در این مسیر ایفا کند.</a:t>
            </a:r>
          </a:p>
          <a:p>
            <a:pPr marL="0" indent="0" algn="r">
              <a:buNone/>
            </a:pPr>
            <a:r>
              <a:rPr lang="fa-IR" dirty="0"/>
              <a:t>رئیس سازمان جهاد کشاورزی استان مرکزی ابراز امیدواری کرد که مصوبات این کمیسیون بتواند گره‌گشای چالش‌های موجود در بخش آب کشاورزی باشد و با همکاری دستگاه‌های اجرایی، مسیر توسعه پایدار بخش کشاورزی هموار شود.</a:t>
            </a:r>
          </a:p>
          <a:p>
            <a:pPr marL="0" indent="0">
              <a:buNone/>
            </a:pPr>
            <a:r>
              <a:rPr lang="fa-IR" dirty="0"/>
              <a:t>  </a:t>
            </a:r>
          </a:p>
          <a:p>
            <a:pPr marL="0" indent="0">
              <a:buNone/>
            </a:pPr>
            <a:r>
              <a:rPr lang="fa-IR" dirty="0"/>
              <a:t/>
            </a:r>
            <a:br>
              <a:rPr lang="fa-IR" dirty="0"/>
            </a:br>
            <a:endParaRPr lang="en-US" dirty="0"/>
          </a:p>
        </p:txBody>
      </p:sp>
    </p:spTree>
    <p:extLst>
      <p:ext uri="{BB962C8B-B14F-4D97-AF65-F5344CB8AC3E}">
        <p14:creationId xmlns:p14="http://schemas.microsoft.com/office/powerpoint/2010/main" val="3946422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2524260"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  </a:t>
            </a:r>
            <a:endParaRPr lang="uk-UA" sz="3200" dirty="0">
              <a:cs typeface="B Farnaz" pitchFamily="2" charset="-78"/>
            </a:endParaRPr>
          </a:p>
        </p:txBody>
      </p:sp>
      <p:sp>
        <p:nvSpPr>
          <p:cNvPr id="3" name="Content Placeholder 2"/>
          <p:cNvSpPr>
            <a:spLocks noGrp="1"/>
          </p:cNvSpPr>
          <p:nvPr>
            <p:ph idx="1"/>
          </p:nvPr>
        </p:nvSpPr>
        <p:spPr>
          <a:xfrm>
            <a:off x="3103808" y="1151467"/>
            <a:ext cx="8757634" cy="4868333"/>
          </a:xfrm>
        </p:spPr>
        <p:txBody>
          <a:bodyPr>
            <a:normAutofit fontScale="85000" lnSpcReduction="20000"/>
          </a:bodyPr>
          <a:lstStyle/>
          <a:p>
            <a:pPr marL="0" indent="0" algn="ctr">
              <a:buNone/>
            </a:pPr>
            <a:r>
              <a:rPr lang="fa-IR" b="1" dirty="0">
                <a:hlinkClick r:id="rId2"/>
              </a:rPr>
              <a:t>پیگیری جهاد کشاورزی استان مرکزی برای کاهش ۳۰ درصدی سهمیه سوخت </a:t>
            </a:r>
            <a:r>
              <a:rPr lang="fa-IR" b="1" dirty="0" smtClean="0">
                <a:hlinkClick r:id="rId2"/>
              </a:rPr>
              <a:t>تراکتورها</a:t>
            </a:r>
            <a:endParaRPr lang="fa-IR" b="1" dirty="0" smtClean="0"/>
          </a:p>
          <a:p>
            <a:pPr marL="0" indent="0" algn="ctr">
              <a:buNone/>
            </a:pPr>
            <a:endParaRPr lang="fa-IR" b="1" dirty="0"/>
          </a:p>
          <a:p>
            <a:pPr marL="0" indent="0" algn="ctr">
              <a:buNone/>
            </a:pPr>
            <a:endParaRPr lang="fa-IR" b="1" dirty="0" smtClean="0"/>
          </a:p>
          <a:p>
            <a:pPr marL="0" indent="0" algn="ctr">
              <a:buNone/>
            </a:pPr>
            <a:endParaRPr lang="fa-IR" b="1" dirty="0"/>
          </a:p>
          <a:p>
            <a:pPr marL="0" indent="0" algn="r">
              <a:buNone/>
            </a:pPr>
            <a:r>
              <a:rPr lang="fa-IR" dirty="0" smtClean="0"/>
              <a:t>اوایل </a:t>
            </a:r>
            <a:r>
              <a:rPr lang="fa-IR" dirty="0"/>
              <a:t>هفته جاری تعدادی از کشاورزانی که تراکتور و کمباین دارند نسبت به کاهش سهمیه سوخت این تجهیزات معترض و به سازمان جهاد کشاورزی مراجعه داشتند.</a:t>
            </a:r>
          </a:p>
          <a:p>
            <a:pPr marL="0" indent="0" algn="r">
              <a:buNone/>
            </a:pPr>
            <a:r>
              <a:rPr lang="fa-IR" dirty="0"/>
              <a:t>آنطور که کشاورزان مطرح کردند کاهش سهمیه سوخت در شروع سال زراعی استان، موضوع بسیار مهمی است چراکه کار زراعت به واسطه تراکتور انجام و نبود سوخت مستلزم استفاده از سوخت با نرخ آزاد است، این قضیه باعث افزایش هزینه زراعت و در نهایت افزایش قیمت محصول می‌شود. از طرفی تامین هزینه سوخت آزاد برای اغلب کشاورزان ممکن نیست و کشاورزی تحت تاثیر قرار خواهد گرفت. باتوجه به اهمیت موضوع، جریان را از طریق سازمان جهاد کشاورزی مورد بررسی و پیگیری قرار گرفت.</a:t>
            </a:r>
          </a:p>
          <a:p>
            <a:pPr marL="0" indent="0" algn="r">
              <a:buNone/>
            </a:pPr>
            <a:r>
              <a:rPr lang="fa-IR" dirty="0"/>
              <a:t>رییس سازمان جهاد کشاورزی استان در این خصوص گفت: تصمیم کاهش سهمیه سوخت به صورت کشوری و با هدف مبارزه با قاچاق سوخت اتخاذ شده است و تاکنون به میزان ۷۰ درصد سهمیه سال گذشته تخصیص سوخت انجام شده است.</a:t>
            </a:r>
          </a:p>
          <a:p>
            <a:pPr marL="0" indent="0" algn="r">
              <a:buNone/>
            </a:pPr>
            <a:r>
              <a:rPr lang="fa-IR" b="1" dirty="0"/>
              <a:t>علی صفری</a:t>
            </a:r>
            <a:r>
              <a:rPr lang="fa-IR" dirty="0"/>
              <a:t> با اشاره به قرار گرفتن در مرحله کشت پاییزه و نیاز به استفاده کشاورزان از تراکتور تصریح کرد: پیگیری‌هایی برای تخصیص ۳۰ درصد باقی مانده نیز در حال انجام است که کشاورزان با کمبود سخت مواجه نشوند.</a:t>
            </a:r>
          </a:p>
          <a:p>
            <a:pPr marL="0" indent="0" algn="r">
              <a:buNone/>
            </a:pPr>
            <a:r>
              <a:rPr lang="fa-IR" dirty="0" smtClean="0"/>
              <a:t>۶۷۰ هزار هکتار اراضی باغی و کشاورزی در استان مرکزی وجود دارد که یک و ۲ دهم درصد تولیدات کشاورزی مازاد بر نیاز استان به سایر مناطق ارسال می‌شود.</a:t>
            </a:r>
          </a:p>
          <a:p>
            <a:pPr marL="0" indent="0" algn="r">
              <a:buNone/>
            </a:pPr>
            <a:r>
              <a:rPr lang="fa-IR" dirty="0" smtClean="0"/>
              <a:t>استان مرکزی با تولید حدود ۵۴ هزار تن گوشت سفید، ۵۳ هزار تن تولید گوشت قرمز، ۳۲۰ هزار تن شیر، حدود ۴۱ هزار تن تولید تخم مرغ از جایگاه ویژه‌ای در بخش کشاورزی و دامداری کشور برخوردار است.</a:t>
            </a:r>
          </a:p>
          <a:p>
            <a:pPr algn="r"/>
            <a:endParaRPr lang="en-US" dirty="0"/>
          </a:p>
        </p:txBody>
      </p:sp>
    </p:spTree>
    <p:extLst>
      <p:ext uri="{BB962C8B-B14F-4D97-AF65-F5344CB8AC3E}">
        <p14:creationId xmlns:p14="http://schemas.microsoft.com/office/powerpoint/2010/main" val="3379528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Grp="1" noChangeArrowheads="1"/>
          </p:cNvSpPr>
          <p:nvPr>
            <p:ph type="title"/>
          </p:nvPr>
        </p:nvSpPr>
        <p:spPr>
          <a:xfrm>
            <a:off x="154546" y="5780598"/>
            <a:ext cx="253713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  </a:t>
            </a:r>
            <a:endParaRPr lang="uk-UA" sz="3200" dirty="0">
              <a:cs typeface="B Farnaz" pitchFamily="2" charset="-78"/>
            </a:endParaRPr>
          </a:p>
        </p:txBody>
      </p:sp>
      <p:sp>
        <p:nvSpPr>
          <p:cNvPr id="3" name="Content Placeholder 2"/>
          <p:cNvSpPr>
            <a:spLocks noGrp="1"/>
          </p:cNvSpPr>
          <p:nvPr>
            <p:ph idx="1"/>
          </p:nvPr>
        </p:nvSpPr>
        <p:spPr>
          <a:xfrm>
            <a:off x="2396239" y="993422"/>
            <a:ext cx="9556123" cy="5520405"/>
          </a:xfrm>
        </p:spPr>
        <p:txBody>
          <a:bodyPr>
            <a:normAutofit fontScale="70000" lnSpcReduction="20000"/>
          </a:bodyPr>
          <a:lstStyle/>
          <a:p>
            <a:pPr marL="0" indent="0" algn="ctr">
              <a:buNone/>
            </a:pPr>
            <a:r>
              <a:rPr lang="fa-IR" sz="3200" b="1" dirty="0">
                <a:ln w="22225">
                  <a:solidFill>
                    <a:schemeClr val="accent2"/>
                  </a:solidFill>
                  <a:prstDash val="solid"/>
                </a:ln>
                <a:solidFill>
                  <a:schemeClr val="accent2">
                    <a:lumMod val="40000"/>
                    <a:lumOff val="60000"/>
                  </a:schemeClr>
                </a:solidFill>
              </a:rPr>
              <a:t>صفری: جهاد کشاورزی مسیر تولید را هوشمند </a:t>
            </a:r>
            <a:r>
              <a:rPr lang="fa-IR" sz="3200" b="1" dirty="0" smtClean="0">
                <a:ln w="22225">
                  <a:solidFill>
                    <a:schemeClr val="accent2"/>
                  </a:solidFill>
                  <a:prstDash val="solid"/>
                </a:ln>
                <a:solidFill>
                  <a:schemeClr val="accent2">
                    <a:lumMod val="40000"/>
                    <a:lumOff val="60000"/>
                  </a:schemeClr>
                </a:solidFill>
              </a:rPr>
              <a:t>می‌کند</a:t>
            </a:r>
            <a:endParaRPr lang="en-US" sz="3200" b="1" dirty="0" smtClean="0">
              <a:ln w="22225">
                <a:solidFill>
                  <a:schemeClr val="accent2"/>
                </a:solidFill>
                <a:prstDash val="solid"/>
              </a:ln>
              <a:solidFill>
                <a:schemeClr val="accent2">
                  <a:lumMod val="40000"/>
                  <a:lumOff val="60000"/>
                </a:schemeClr>
              </a:solidFill>
            </a:endParaRPr>
          </a:p>
          <a:p>
            <a:pPr marL="0" indent="0" algn="ctr">
              <a:buNone/>
            </a:pPr>
            <a:endParaRPr lang="en-US" sz="3200" b="1" dirty="0">
              <a:ln w="22225">
                <a:solidFill>
                  <a:schemeClr val="accent2"/>
                </a:solidFill>
                <a:prstDash val="solid"/>
              </a:ln>
              <a:solidFill>
                <a:schemeClr val="accent2">
                  <a:lumMod val="40000"/>
                  <a:lumOff val="60000"/>
                </a:schemeClr>
              </a:solidFill>
            </a:endParaRPr>
          </a:p>
          <a:p>
            <a:pPr marL="0" indent="0" algn="ctr">
              <a:buNone/>
            </a:pPr>
            <a:endParaRPr lang="fa-IR" sz="3200" b="1" dirty="0">
              <a:ln w="22225">
                <a:solidFill>
                  <a:schemeClr val="accent2"/>
                </a:solidFill>
                <a:prstDash val="solid"/>
              </a:ln>
              <a:solidFill>
                <a:schemeClr val="accent2">
                  <a:lumMod val="40000"/>
                  <a:lumOff val="60000"/>
                </a:schemeClr>
              </a:solidFill>
            </a:endParaRPr>
          </a:p>
          <a:p>
            <a:pPr marL="0" indent="0" algn="r">
              <a:buNone/>
            </a:pPr>
            <a:r>
              <a:rPr lang="fa-IR" dirty="0"/>
              <a:t/>
            </a:r>
            <a:br>
              <a:rPr lang="fa-IR" dirty="0"/>
            </a:br>
            <a:r>
              <a:rPr lang="fa-IR" dirty="0"/>
              <a:t>علی صفری پیش از ظهر دوشنبه در آئین افتتاحیه بزرگترین فرش سرگل قاره کهن شهرستان محلات گفت: برگزاری جشنواره‌ها و رویدادهای ترویجی در حوزه کشاورزی فرصت مناسبی برای اطلاع‌رسانی، آموزش و انتقال تجربه به کشاورزان است.</a:t>
            </a:r>
          </a:p>
          <a:p>
            <a:pPr marL="0" indent="0" algn="r">
              <a:buNone/>
            </a:pPr>
            <a:r>
              <a:rPr lang="fa-IR" dirty="0"/>
              <a:t>وی بیان کرد: در دوران مدیریت خود به عنوان رئیس جهاد کشاورزی این شهرستان، با بیشتر گلکاران آشنا بودم و امروز شاهد تحولی چشمگیر در صنعت گل و گیاه هستیم و گلخانه‌های چوبی گذشته جای خود را به سازه‌های فلزی داده‌اند، سیستم‌های اتوماسیون راه‌اندازی شده و تولیدات رونق چشمگیری یافته است.</a:t>
            </a:r>
          </a:p>
          <a:p>
            <a:pPr marL="0" indent="0" algn="r">
              <a:buNone/>
            </a:pPr>
            <a:r>
              <a:rPr lang="fa-IR" dirty="0"/>
              <a:t>وی با بیان اینکه یکی از اهداف اصلی بخش کشاورزی، هوشمندسازی تولیدات کشاورزی است، گفت: با توجه به محدودیت‌های اقلیمی و کاهش بارندگی چنانچه در این مسیر حرکت نکنیم در آینده نزدیک با چالش‌های جدی مواجه خواهیم شد.</a:t>
            </a:r>
          </a:p>
          <a:p>
            <a:pPr marL="0" indent="0" algn="r">
              <a:buNone/>
            </a:pPr>
            <a:r>
              <a:rPr lang="fa-IR" dirty="0"/>
              <a:t>صفری افزود: اقدامات اولیه در این زمینه آغاز شده و انتظار می‌رود تعاونی‌های گل‌کاران نیز پیش‌قدم شوند و سازمان جهاد کشاورزی نیز در قالب تسهیلات بانکی از این طرح‌ها حمایت می‌کند.</a:t>
            </a:r>
          </a:p>
          <a:p>
            <a:pPr marL="0" indent="0" algn="r">
              <a:buNone/>
            </a:pPr>
            <a:r>
              <a:rPr lang="fa-IR" dirty="0"/>
              <a:t>رئیس سازمان جهاد کشاورزی استان مرکزی گفت: تقاضا برای ایجاد مجتمع‌های گلخانه‌ای در شهرستان محلات بالا است و با وجود اینکه مشکل زمین در این منطقه وجود ندارد، چالش اصلی، تأمین آب است و انتظار می‌رود رود کشاورزانی که زمین و منابع آبی دارند برای احداث مجتمع‌های خصوصی گل و گیاه اقدام کنند و مجوزهای لازم از شرکت شهرک‌های کشاورزی کشور دریافت شده و تسهیلات بانکی لازم نیز پیش‌بینی شده است.</a:t>
            </a:r>
          </a:p>
          <a:p>
            <a:pPr marL="0" indent="0" algn="r">
              <a:buNone/>
            </a:pPr>
            <a:r>
              <a:rPr lang="fa-IR" dirty="0"/>
              <a:t>صفری افزود: با توجه به مشکلات حوزه آب، استان مرکزی در مسیر توسعه کشت زعفران به عنوان یکی از کم‌آب‌برترین محصولات کشاورزی، با روندی مطلوب در حال پیشرفت است.</a:t>
            </a:r>
          </a:p>
          <a:p>
            <a:pPr marL="0" indent="0" algn="r">
              <a:buNone/>
            </a:pPr>
            <a:r>
              <a:rPr lang="fa-IR" dirty="0"/>
              <a:t>وی گفت: میزان تولید سالانه این محصول در استان با دستیابی به حدود ۲ و نیم تن، روندی افزایشی را تجربه می‌کند و در تولید گندم، مرغ، تخم مرغ، شیر و گوشت قرمز ۳۰ تا ۷۰ درصد مازاد داریم.</a:t>
            </a:r>
          </a:p>
          <a:p>
            <a:pPr marL="0" indent="0" algn="r">
              <a:buNone/>
            </a:pPr>
            <a:r>
              <a:rPr lang="fa-IR" dirty="0"/>
              <a:t>رئیس سازمان جهاد کشاورزی استان مرکزی با اشاره به ارزش افزوده بالای مجتمع‌های گلخانه‌ای افزود: برخی از طرح‌ها در مقیاس ۲۰ تا ۳۰ هکتار آغاز شده و در صورت تکمیل، نقش مهمی در رونق اقتصادی و اشتغال‌زایی منطقه خواهند داشت.</a:t>
            </a:r>
          </a:p>
          <a:p>
            <a:pPr marL="0" indent="0" algn="r">
              <a:buNone/>
            </a:pPr>
            <a:r>
              <a:rPr lang="fa-IR" dirty="0"/>
              <a:t>صفری ادامه داد: انتظار می‌رود با توسعه مزارع خورشیدی که از تأکیدات استاندار و ضرورت حوزه انرژی محسوب می‌شود برای حل مشکل ناترازی اقدام شود.</a:t>
            </a:r>
          </a:p>
          <a:p>
            <a:endParaRPr lang="en-US" dirty="0"/>
          </a:p>
        </p:txBody>
      </p:sp>
    </p:spTree>
    <p:extLst>
      <p:ext uri="{BB962C8B-B14F-4D97-AF65-F5344CB8AC3E}">
        <p14:creationId xmlns:p14="http://schemas.microsoft.com/office/powerpoint/2010/main" val="1414160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356834" y="1128889"/>
            <a:ext cx="9517487" cy="5349184"/>
          </a:xfrm>
        </p:spPr>
        <p:txBody>
          <a:bodyPr>
            <a:normAutofit fontScale="85000" lnSpcReduction="20000"/>
          </a:bodyPr>
          <a:lstStyle/>
          <a:p>
            <a:pPr marL="0" indent="0" algn="ctr">
              <a:buNone/>
            </a:pPr>
            <a:r>
              <a:rPr lang="fa-IR" sz="3300" dirty="0">
                <a:ln w="0"/>
                <a:solidFill>
                  <a:schemeClr val="accent1"/>
                </a:solidFill>
                <a:effectLst>
                  <a:outerShdw blurRad="38100" dist="25400" dir="5400000" algn="ctr" rotWithShape="0">
                    <a:srgbClr val="6E747A">
                      <a:alpha val="43000"/>
                    </a:srgbClr>
                  </a:outerShdw>
                </a:effectLst>
              </a:rPr>
              <a:t>پیش‌بینی برداشت ۶۰۰ هزار تن ذرت </a:t>
            </a:r>
            <a:r>
              <a:rPr lang="fa-IR" sz="3300" dirty="0" smtClean="0">
                <a:ln w="0"/>
                <a:solidFill>
                  <a:schemeClr val="accent1"/>
                </a:solidFill>
                <a:effectLst>
                  <a:outerShdw blurRad="38100" dist="25400" dir="5400000" algn="ctr" rotWithShape="0">
                    <a:srgbClr val="6E747A">
                      <a:alpha val="43000"/>
                    </a:srgbClr>
                  </a:outerShdw>
                </a:effectLst>
              </a:rPr>
              <a:t>علوفه‌ای</a:t>
            </a:r>
          </a:p>
          <a:p>
            <a:pPr marL="0" indent="0" algn="ctr">
              <a:buNone/>
            </a:pPr>
            <a:endParaRPr lang="fa-IR" sz="2400" b="1" dirty="0"/>
          </a:p>
          <a:p>
            <a:pPr marL="0" indent="0" algn="ctr">
              <a:buNone/>
            </a:pPr>
            <a:endParaRPr lang="fa-IR" sz="2400" b="1" dirty="0"/>
          </a:p>
          <a:p>
            <a:pPr marL="0" indent="0" algn="r">
              <a:buNone/>
            </a:pPr>
            <a:r>
              <a:rPr lang="fa-IR" dirty="0"/>
              <a:t>با آغاز برداشت ذرت علوفه‌ای از مزارع استان پیش بینی می‌شود امسال ۶۰۰ هزار تن محصول برداشت شود.</a:t>
            </a:r>
          </a:p>
          <a:p>
            <a:pPr marL="0" indent="0" algn="r">
              <a:buNone/>
            </a:pPr>
            <a:r>
              <a:rPr lang="fa-IR" dirty="0"/>
              <a:t>ذرت علوفه‌ای یکی از اساسی‌ترین محصولات کشاورزی در تامین تغذیه و خوراک دام است.</a:t>
            </a:r>
          </a:p>
          <a:p>
            <a:pPr marL="0" indent="0" algn="r">
              <a:buNone/>
            </a:pPr>
            <a:r>
              <a:rPr lang="fa-IR" dirty="0"/>
              <a:t>دارا بودن ارزش غذایی، سرعت رشد بالا و مقرون به صرفه بودن از جمله مزایای کشت این محصول است.</a:t>
            </a:r>
          </a:p>
          <a:p>
            <a:pPr marL="0" indent="0" algn="r">
              <a:buNone/>
            </a:pPr>
            <a:r>
              <a:rPr lang="fa-IR" dirty="0"/>
              <a:t>بالغ بر ۱۲ هزار هکتار از زمین‌های کشاورزی استان امسال به کشت ذرت علوفه‌ای اختصاص یافته که با میانگین عملکرد تولید ۵۰ تا ۶۰ تن در هکتار پیش بینی می‌شود حدود ۶۰۰ هزار تن محصول برداشت شود.</a:t>
            </a:r>
          </a:p>
          <a:p>
            <a:pPr marL="0" indent="0" algn="r">
              <a:buNone/>
            </a:pPr>
            <a:r>
              <a:rPr lang="fa-IR" dirty="0"/>
              <a:t>مدیر جهادکشاورزی اراک گفت: در راستای سیاست الگوی کشت امسال در دو هزار و ۵۰۰ هکتار از اراضی این شهرستان ذرت علوفه‌ای کشت شده که پیش بینی می‌شود از این میزان سطح زیرکشت ۱۳۰ هزار تن محصول برداشت شود.</a:t>
            </a:r>
          </a:p>
          <a:p>
            <a:pPr marL="0" indent="0" algn="r">
              <a:buNone/>
            </a:pPr>
            <a:r>
              <a:rPr lang="fa-IR" dirty="0"/>
              <a:t>صابر ذوالفقاری افزود: در راستای حمایت از کشاورزان در کشت ذرت علوفه‌ای، برای اجرای سیستم آبیاری نوین و استفاده از روش‌های تیپ به ازای هر هکتار حدود ۷۰ درصد هزینه اجرای این سیستم تسهیلات پرداخت و نهاده‌ای مورد نیاز از جمله کود‌های پایه ازت، پتاس و کود فسفات در اختیار کشاورزان قرار گرفته است.</a:t>
            </a:r>
          </a:p>
          <a:p>
            <a:pPr marL="0" indent="0" algn="r">
              <a:buNone/>
            </a:pPr>
            <a:r>
              <a:rPr lang="fa-IR" dirty="0"/>
              <a:t>رئیس اداره تولیدات گیاهی جهاد کشاورزی شهرستان اراک هم گفت: ارقام ذرت کشت شده در شهرستان شامل ارقام زودرس و میان رس با طول دوره رشد کوتاه، با ارتفاع بلند و تناژ بالا در هکتار است.</a:t>
            </a:r>
          </a:p>
          <a:p>
            <a:pPr marL="0" indent="0" algn="r">
              <a:buNone/>
            </a:pPr>
            <a:r>
              <a:rPr lang="fa-IR" dirty="0"/>
              <a:t>راحله اسدی راد افزود: کشاورزان ذرت کار برای صرفه جویی در مصرف آب، مزارع خود را به آبیاری تیپ تجهیز می‌کنند که در افزایش عملکرد محصول نیز تاثیر خواهد داشت.</a:t>
            </a:r>
          </a:p>
          <a:p>
            <a:pPr marL="0" indent="0" algn="r">
              <a:buNone/>
            </a:pPr>
            <a:r>
              <a:rPr lang="fa-IR" dirty="0"/>
              <a:t>ذرت علوفه‌ای به لحاظ اینکه نسبت به سرما حساس است، باید قبل از رسیدن سرما برداشت شود.</a:t>
            </a:r>
          </a:p>
          <a:p>
            <a:endParaRPr lang="en-US" dirty="0"/>
          </a:p>
        </p:txBody>
      </p:sp>
    </p:spTree>
    <p:extLst>
      <p:ext uri="{BB962C8B-B14F-4D97-AF65-F5344CB8AC3E}">
        <p14:creationId xmlns:p14="http://schemas.microsoft.com/office/powerpoint/2010/main" val="38739554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408349" y="1332089"/>
            <a:ext cx="9607640" cy="5030074"/>
          </a:xfrm>
        </p:spPr>
        <p:txBody>
          <a:bodyPr/>
          <a:lstStyle/>
          <a:p>
            <a:pPr marL="0" indent="0" algn="ctr">
              <a:buNone/>
            </a:pPr>
            <a:r>
              <a:rPr lang="fa-IR" dirty="0">
                <a:ln w="0"/>
                <a:solidFill>
                  <a:schemeClr val="accent1"/>
                </a:solidFill>
                <a:effectLst>
                  <a:outerShdw blurRad="38100" dist="25400" dir="5400000" algn="ctr" rotWithShape="0">
                    <a:srgbClr val="6E747A">
                      <a:alpha val="43000"/>
                    </a:srgbClr>
                  </a:outerShdw>
                </a:effectLst>
              </a:rPr>
              <a:t>تامین سوخت مورد نیاز تراکتور‌های کشاورزان بر اساس سهمیه سرانه سال </a:t>
            </a:r>
            <a:r>
              <a:rPr lang="fa-IR" dirty="0" smtClean="0">
                <a:ln w="0"/>
                <a:solidFill>
                  <a:schemeClr val="accent1"/>
                </a:solidFill>
                <a:effectLst>
                  <a:outerShdw blurRad="38100" dist="25400" dir="5400000" algn="ctr" rotWithShape="0">
                    <a:srgbClr val="6E747A">
                      <a:alpha val="43000"/>
                    </a:srgbClr>
                  </a:outerShdw>
                </a:effectLst>
              </a:rPr>
              <a:t>گذشته</a:t>
            </a:r>
            <a:endParaRPr lang="en-US" dirty="0" smtClean="0">
              <a:ln w="0"/>
              <a:solidFill>
                <a:schemeClr val="accent1"/>
              </a:solidFill>
              <a:effectLst>
                <a:outerShdw blurRad="38100" dist="25400" dir="5400000" algn="ctr" rotWithShape="0">
                  <a:srgbClr val="6E747A">
                    <a:alpha val="43000"/>
                  </a:srgbClr>
                </a:outerShdw>
              </a:effectLst>
            </a:endParaRPr>
          </a:p>
          <a:p>
            <a:pPr marL="0" indent="0" algn="ctr">
              <a:buNone/>
            </a:pPr>
            <a:endParaRPr lang="en-US" b="1" dirty="0"/>
          </a:p>
          <a:p>
            <a:pPr marL="0" indent="0" algn="ctr">
              <a:buNone/>
            </a:pPr>
            <a:endParaRPr lang="fa-IR" b="1" dirty="0"/>
          </a:p>
          <a:p>
            <a:pPr marL="0" indent="0" algn="r">
              <a:buNone/>
            </a:pPr>
            <a:r>
              <a:rPr lang="fa-IR" dirty="0"/>
              <a:t>نماینده مردم شازند گفت: وزارت جهاد کشاورزی، نفت، ستاد مبارزه با کالای قاچاق و ارز دوازده سال پیش باید جلساتی تشکیل میدادند تا به یک راهکار عملی برای برون رفت از تامین سوخت کشاورزان کشور برسند که متاسفانه کوتاهی صورت گرفته و اقدامی انجام نشده است.</a:t>
            </a:r>
          </a:p>
          <a:p>
            <a:pPr marL="0" indent="0" algn="r">
              <a:buNone/>
            </a:pPr>
            <a:r>
              <a:rPr lang="fa-IR" dirty="0"/>
              <a:t>هوشنگ هادیان پور افزود: باتوجه به قاچاق سوختی که روی می‌دهد، تصمیم گرفتند سوخت بخش کشاورزی را کاهش دهند که مورد اعتراض کمیسیون کشاورزی قرار گرفت و پس از دعوت کردن سه نهاد و چندین ساعت بحث وزارت نفت پذیرفت که به اندازه سهمیه گذشته، سوخت مورد نیاز کشاورزان را تامین کند.</a:t>
            </a:r>
          </a:p>
          <a:p>
            <a:pPr marL="0" indent="0" algn="r">
              <a:buNone/>
            </a:pPr>
            <a:r>
              <a:rPr lang="fa-IR" dirty="0"/>
              <a:t>نماینده مردم شازند در ادامه افزود: بعد از تلاش‌های بسیار سوخت مورد نیاز تراکتور‌های کشاورزی بر اساس سهمیه سرانه پاییز سال قبل تامین شد و در این زمینه مشکلی نیست.</a:t>
            </a:r>
          </a:p>
          <a:p>
            <a:endParaRPr lang="en-US" dirty="0"/>
          </a:p>
        </p:txBody>
      </p:sp>
    </p:spTree>
    <p:extLst>
      <p:ext uri="{BB962C8B-B14F-4D97-AF65-F5344CB8AC3E}">
        <p14:creationId xmlns:p14="http://schemas.microsoft.com/office/powerpoint/2010/main" val="2368546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356834" y="2434107"/>
            <a:ext cx="9465972" cy="3825025"/>
          </a:xfrm>
        </p:spPr>
        <p:txBody>
          <a:bodyPr>
            <a:normAutofit fontScale="55000" lnSpcReduction="20000"/>
          </a:bodyPr>
          <a:lstStyle/>
          <a:p>
            <a:pPr marL="0" indent="0" algn="ctr">
              <a:buNone/>
            </a:pPr>
            <a:r>
              <a:rPr lang="fa-IR" sz="3200" b="1" dirty="0"/>
              <a:t>زرندیه، قطب تولید پسته ارگانیک در کشور</a:t>
            </a:r>
          </a:p>
          <a:p>
            <a:pPr marL="0" indent="0" algn="r">
              <a:buNone/>
            </a:pPr>
            <a:r>
              <a:rPr lang="fa-IR" dirty="0"/>
              <a:t> دکتر محمدمهدی برومند، معاون باغبانی وزارت جهاد کشاورزی،در نشست تخصصی این جشنواره با اشاره به درآمد ارزی ۱.۷ میلیارد دلاری پسته در سال ۱۴۰۳ گفت: ایران با ۶۵۰ هزار هکتار باغ پسته و تولید سالانه حدود ۴۰۰ هزار تن، یکی از بزرگ‌ترین صادرکنندگان پسته به بیش از ۸۰ کشور جهان است. ایشان ضمن قدردانی از تلاش پسته‌کاران، بر اهمیت توسعه استاندارد‌های تولید و صادرات پسته تأکید کرد.</a:t>
            </a:r>
          </a:p>
          <a:p>
            <a:pPr marL="0" indent="0">
              <a:buNone/>
            </a:pPr>
            <a:r>
              <a:rPr lang="fa-IR" dirty="0"/>
              <a:t> </a:t>
            </a:r>
          </a:p>
          <a:p>
            <a:pPr marL="0" indent="0" algn="r">
              <a:buNone/>
            </a:pPr>
            <a:r>
              <a:rPr lang="fa-IR" dirty="0"/>
              <a:t>دکتر مهدی زندیه وکیلی، استاندار استان مرکزی، نیز در بازدید از غرفه‌ها گفت: هدف از برگزاری چنین جشنواره‌هایی، برندسازی شهری و معرفی توانمندی‌های محلی است. تولیدات و سوغات هر شهر می‌تواند عامل شناخت فرهنگی و گسترش روابط اقتصادی باشد و در توسعه متوازن شهری نقش‌آفرینی کند.</a:t>
            </a:r>
          </a:p>
          <a:p>
            <a:pPr marL="0" indent="0" algn="r">
              <a:buNone/>
            </a:pPr>
            <a:r>
              <a:rPr lang="fa-IR" dirty="0"/>
              <a:t/>
            </a:r>
            <a:br>
              <a:rPr lang="fa-IR" dirty="0"/>
            </a:br>
            <a:r>
              <a:rPr lang="fa-IR" dirty="0"/>
              <a:t>حجت‌الاسلام سبزی، نماینده مردم ساوه و زرندیه در مجلس شورای اسلامی، ضمن تقدیر از دست‌اندرکاران جشنواره گفت: این رویداد علاوه بر اهداف اقتصادی، به ایجاد شور و نشاط اجتماعی، همبستگی ملی و معرفی شهرستان زرندیه به‌عنوان منطقه‌ای فرهنگی، کشاورزی و اقتصادی کمک می‌کند.</a:t>
            </a:r>
          </a:p>
          <a:p>
            <a:pPr marL="0" indent="0">
              <a:buNone/>
            </a:pPr>
            <a:r>
              <a:rPr lang="fa-IR" dirty="0"/>
              <a:t> </a:t>
            </a:r>
          </a:p>
          <a:p>
            <a:pPr marL="0" indent="0" algn="r">
              <a:buNone/>
            </a:pPr>
            <a:r>
              <a:rPr lang="fa-IR" dirty="0"/>
              <a:t>مهندس علی صفری، رئیس سازمان جهاد کشاورزی استان مرکزی، نیز با اشاره به جایگاه شهرستان زرندیه افزود: استان مرکزی در زمینه سطح زیرکشت و تولید پسته رتبه ششم کشور را دارد. شهرستان زرندیه با بیش از ۱۵ هزار هکتار باغ پسته و تولید سالانه حدود ۱۷ هزار تن، بزرگ‌ترین مزرعه ارگانیک کشور را با ۸۰۰ هکتار سطح زیرکشت پسته ارگانیک در خود جای داده است.</a:t>
            </a:r>
          </a:p>
          <a:p>
            <a:pPr marL="0" indent="0" algn="r">
              <a:buNone/>
            </a:pPr>
            <a:r>
              <a:rPr lang="fa-IR" dirty="0"/>
              <a:t>در ادامه، مهندس حسین اسدی، مدیرعامل شرکت آب منطقه‌ای استان مرکزی، از کشاورزان خواست نسبت به رعایت الگوی مصرف و دبی درج‌شده در پروانه‌های بهره‌برداری دقت نمایند و با مسئولان شرکت آب منطقه‌ای تعامل داشته باشند تا منابع آبی شهرستان به‌صورت پایدار مدیریت شود.</a:t>
            </a:r>
          </a:p>
          <a:p>
            <a:pPr marL="0" indent="0">
              <a:buNone/>
            </a:pPr>
            <a:r>
              <a:rPr lang="fa-IR" dirty="0"/>
              <a:t> </a:t>
            </a:r>
          </a:p>
          <a:p>
            <a:pPr marL="0" indent="0" algn="r">
              <a:buNone/>
            </a:pPr>
            <a:r>
              <a:rPr lang="fa-IR" dirty="0"/>
              <a:t>جشنواره پسته زرندیه فرصتی ارزشمند برای شناسایی ظرفیت‌ها و پتانسیل‌های اقتصادی، فرهنگی و کشاورزی شهرستان به شمار می‌رود. این رویداد با حضور مسئولان استانی و ملی، پسته‌کاران، تولیدکنندگان صنایع‌دستی و فعالان گردشگری برگزار شد ودر این مراسم، از تندیس و المان پسته در بوستان کوثر شهر مأمونیه رونمایی شد و نمایشگاه محصولات کشاورزی، صنایع‌دستی و آثار مرتبط با گردشگری با حضور مسئولان استانی در ۳۵ غرفه افتتاح گردید.</a:t>
            </a:r>
          </a:p>
          <a:p>
            <a:endParaRPr lang="en-US" dirty="0"/>
          </a:p>
        </p:txBody>
      </p:sp>
    </p:spTree>
    <p:extLst>
      <p:ext uri="{BB962C8B-B14F-4D97-AF65-F5344CB8AC3E}">
        <p14:creationId xmlns:p14="http://schemas.microsoft.com/office/powerpoint/2010/main" val="1709993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743200" y="1038578"/>
            <a:ext cx="9234152" cy="4981222"/>
          </a:xfrm>
        </p:spPr>
        <p:txBody>
          <a:bodyPr/>
          <a:lstStyle/>
          <a:p>
            <a:pPr marL="0" indent="0" algn="ctr">
              <a:buNone/>
            </a:pPr>
            <a:r>
              <a:rPr lang="fa-IR" sz="2400" dirty="0">
                <a:ln w="0"/>
                <a:solidFill>
                  <a:schemeClr val="accent1"/>
                </a:solidFill>
                <a:effectLst>
                  <a:outerShdw blurRad="38100" dist="25400" dir="5400000" algn="ctr" rotWithShape="0">
                    <a:srgbClr val="6E747A">
                      <a:alpha val="43000"/>
                    </a:srgbClr>
                  </a:outerShdw>
                </a:effectLst>
              </a:rPr>
              <a:t>آغاز برداشت ذرت علوفه‌ای در شهرستان </a:t>
            </a:r>
            <a:r>
              <a:rPr lang="fa-IR" sz="2400" dirty="0" smtClean="0">
                <a:ln w="0"/>
                <a:solidFill>
                  <a:schemeClr val="accent1"/>
                </a:solidFill>
                <a:effectLst>
                  <a:outerShdw blurRad="38100" dist="25400" dir="5400000" algn="ctr" rotWithShape="0">
                    <a:srgbClr val="6E747A">
                      <a:alpha val="43000"/>
                    </a:srgbClr>
                  </a:outerShdw>
                </a:effectLst>
              </a:rPr>
              <a:t>محلات</a:t>
            </a:r>
            <a:endParaRPr lang="en-US" sz="2400" dirty="0" smtClean="0">
              <a:ln w="0"/>
              <a:solidFill>
                <a:schemeClr val="accent1"/>
              </a:solidFill>
              <a:effectLst>
                <a:outerShdw blurRad="38100" dist="25400" dir="5400000" algn="ctr" rotWithShape="0">
                  <a:srgbClr val="6E747A">
                    <a:alpha val="43000"/>
                  </a:srgbClr>
                </a:outerShdw>
              </a:effectLst>
            </a:endParaRPr>
          </a:p>
          <a:p>
            <a:pPr marL="0" indent="0" algn="ctr">
              <a:buNone/>
            </a:pPr>
            <a:endParaRPr lang="en-US" b="1" dirty="0"/>
          </a:p>
          <a:p>
            <a:pPr marL="0" indent="0" algn="ctr">
              <a:buNone/>
            </a:pPr>
            <a:endParaRPr lang="en-US" b="1" dirty="0" smtClean="0"/>
          </a:p>
          <a:p>
            <a:pPr marL="0" indent="0" algn="ctr">
              <a:buNone/>
            </a:pPr>
            <a:endParaRPr lang="fa-IR" b="1" dirty="0"/>
          </a:p>
          <a:p>
            <a:pPr marL="0" indent="0" algn="r">
              <a:buNone/>
            </a:pPr>
            <a:r>
              <a:rPr lang="fa-IR" dirty="0"/>
              <a:t>مدیر جهاد کشاورزی شهرستان محلات گفت: کشاورزان این شهرستان برداشت ذرت علوفه‌ای از ۲۵۰ هکتار مزارع خود را آغاز کرده‌اند و پیش بینی می‌شود بیش از ۱۷۵ هزار تن محصول برداشت و علاوه برتامین نیاز شهرستان محلات به شهرستان‌های دلیجان و خمین نیز صادر می‌شود.</a:t>
            </a:r>
          </a:p>
          <a:p>
            <a:pPr marL="0" indent="0" algn="r">
              <a:buNone/>
            </a:pPr>
            <a:r>
              <a:rPr lang="fa-IR" dirty="0"/>
              <a:t>عباس ارشدی با بیان اینکه امسال کشت ارقام جدید این محصول با استقبال کشاورزان همراه بوده، افزود: رقم جدید ذرت علوفه ایی که با تحقیقات محققان ایرانی تولید شده، توانسته در رقابت با رقم‌های خارجی عملکرد قابل قبولی را ارائه دهد.</a:t>
            </a:r>
          </a:p>
          <a:p>
            <a:pPr marL="0" indent="0" algn="r">
              <a:buNone/>
            </a:pPr>
            <a:r>
              <a:rPr lang="fa-IR" dirty="0"/>
              <a:t>ارشدی بهره‌گیری از روش‌های نوین آبیاری، انتخاب ارقام مقاوم و توجه به توصیه‌های کارشناسان کشاورزی را از جمله عوامل کلیدی در بهبود عملکرد مزارع دانست و گفت: متوسط برداشت ذرت علوفه‌ای در هر هکتار در این شهرستان ۷۵ تن پیش بینی می‌شود.</a:t>
            </a:r>
          </a:p>
          <a:p>
            <a:endParaRPr lang="en-US" dirty="0"/>
          </a:p>
        </p:txBody>
      </p:sp>
    </p:spTree>
    <p:extLst>
      <p:ext uri="{BB962C8B-B14F-4D97-AF65-F5344CB8AC3E}">
        <p14:creationId xmlns:p14="http://schemas.microsoft.com/office/powerpoint/2010/main" val="7795900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408349" y="1106311"/>
            <a:ext cx="9401578" cy="5255852"/>
          </a:xfrm>
        </p:spPr>
        <p:txBody>
          <a:bodyPr>
            <a:normAutofit fontScale="92500" lnSpcReduction="20000"/>
          </a:bodyPr>
          <a:lstStyle/>
          <a:p>
            <a:pPr marL="0" indent="0" algn="ctr">
              <a:buNone/>
            </a:pPr>
            <a:r>
              <a:rPr lang="fa-IR" sz="2400" dirty="0" smtClean="0">
                <a:ln w="0"/>
                <a:solidFill>
                  <a:schemeClr val="accent1"/>
                </a:solidFill>
                <a:effectLst>
                  <a:outerShdw blurRad="38100" dist="25400" dir="5400000" algn="ctr" rotWithShape="0">
                    <a:srgbClr val="6E747A">
                      <a:alpha val="43000"/>
                    </a:srgbClr>
                  </a:outerShdw>
                </a:effectLst>
              </a:rPr>
              <a:t>حمایت جهاد کشاورزی از کشاورزان با تأمین بذر و کود در کشت </a:t>
            </a:r>
            <a:r>
              <a:rPr lang="fa-IR" sz="2400" dirty="0" smtClean="0">
                <a:ln w="0"/>
                <a:solidFill>
                  <a:schemeClr val="accent1"/>
                </a:solidFill>
                <a:effectLst>
                  <a:outerShdw blurRad="38100" dist="25400" dir="5400000" algn="ctr" rotWithShape="0">
                    <a:srgbClr val="6E747A">
                      <a:alpha val="43000"/>
                    </a:srgbClr>
                  </a:outerShdw>
                </a:effectLst>
              </a:rPr>
              <a:t>پاییزی</a:t>
            </a:r>
            <a:endParaRPr lang="en-US" sz="2400" dirty="0" smtClean="0">
              <a:ln w="0"/>
              <a:solidFill>
                <a:schemeClr val="accent1"/>
              </a:solidFill>
              <a:effectLst>
                <a:outerShdw blurRad="38100" dist="25400" dir="5400000" algn="ctr" rotWithShape="0">
                  <a:srgbClr val="6E747A">
                    <a:alpha val="43000"/>
                  </a:srgbClr>
                </a:outerShdw>
              </a:effectLst>
            </a:endParaRPr>
          </a:p>
          <a:p>
            <a:pPr marL="0" indent="0" algn="ctr">
              <a:buNone/>
            </a:pPr>
            <a:endParaRPr lang="en-US" sz="2400" b="1" dirty="0"/>
          </a:p>
          <a:p>
            <a:pPr marL="0" indent="0" algn="ctr">
              <a:buNone/>
            </a:pPr>
            <a:endParaRPr lang="fa-IR" sz="2400" b="1" dirty="0" smtClean="0"/>
          </a:p>
          <a:p>
            <a:pPr marL="0" indent="0" algn="r">
              <a:buNone/>
            </a:pPr>
            <a:r>
              <a:rPr lang="fa-IR" dirty="0" smtClean="0"/>
              <a:t>سرپرست مدیریت زراعت سازمان جهادکشاورزی استان، حمید قلی‌پور گفت: بر اساس الگوی کشت ابلاغی، بیش از ۳۱۳ هزار هکتار از اراضی استان زیر کشت محصولات پاییزی می رود، که از این میزان، حدود ۲۱۹ هزار هکتار اراضی دیم و مابقی اراضی آبی را شامل می‌شود.</a:t>
            </a:r>
          </a:p>
          <a:p>
            <a:pPr marL="0" indent="0">
              <a:buNone/>
            </a:pPr>
            <a:r>
              <a:rPr lang="fa-IR" dirty="0"/>
              <a:t> </a:t>
            </a:r>
          </a:p>
          <a:p>
            <a:pPr marL="0" indent="0" algn="r">
              <a:buNone/>
            </a:pPr>
            <a:r>
              <a:rPr lang="fa-IR" dirty="0"/>
              <a:t>قلی‌پور محصولات استراتژیک اصلی در کشت پاییزی را گندم، جو و دانه‌های روغنی (کلزا و کاملینا) عنوان کرد و جزئیات سطح زیرکشت را اینگونه تشریح کرد:</a:t>
            </a:r>
          </a:p>
          <a:p>
            <a:pPr marL="0" indent="0" algn="r">
              <a:buNone/>
            </a:pPr>
            <a:r>
              <a:rPr lang="fa-IR" dirty="0"/>
              <a:t>گندم آبی: بیش از ۴۰ هزار هکتار</a:t>
            </a:r>
          </a:p>
          <a:p>
            <a:pPr marL="0" indent="0" algn="r">
              <a:buNone/>
            </a:pPr>
            <a:r>
              <a:rPr lang="fa-IR" dirty="0"/>
              <a:t>جو آبی: ۵۰ هزار هکتار</a:t>
            </a:r>
          </a:p>
          <a:p>
            <a:pPr marL="0" indent="0" algn="r">
              <a:buNone/>
            </a:pPr>
            <a:r>
              <a:rPr lang="fa-IR" dirty="0"/>
              <a:t>وی همچنین بر توسعه کشت دانه‌های روغنی تاکید کرد و گفت: بیش از ۵۰۰ هکتار از اراضی به کشت کلزا و هزار تا ۱۵۰۰ هکتار به کشت کاملینا اختصاص خواهد یافت.</a:t>
            </a:r>
          </a:p>
          <a:p>
            <a:pPr marL="0" indent="0" algn="r">
              <a:buNone/>
            </a:pPr>
            <a:r>
              <a:rPr lang="fa-IR" dirty="0"/>
              <a:t>قلی‌پور با اشاره به سیاست‌های سازمان جهاد کشاورزی، اعلام کرد که سطح زیرکشت امسال تغییر چندانی نسبت به سال گذشته نخواهد داشت، اما تمرکز بر افزایش عملکرد در واحد سطح است.</a:t>
            </a:r>
          </a:p>
          <a:p>
            <a:pPr marL="0" indent="0" algn="r">
              <a:buNone/>
            </a:pPr>
            <a:r>
              <a:rPr lang="fa-IR" dirty="0"/>
              <a:t>او همچنین از حمایت‌های سازمان از کشاورزان در این دوره خبر داد و افزود: نهاده‌های مورد نیاز کشاورزان شامل بذر اصلاح شده و کود‌های پایه از جمله کود‌های فسفاته و ازته تأمین می‌شود.</a:t>
            </a:r>
          </a:p>
          <a:p>
            <a:endParaRPr lang="en-US" dirty="0"/>
          </a:p>
        </p:txBody>
      </p:sp>
    </p:spTree>
    <p:extLst>
      <p:ext uri="{BB962C8B-B14F-4D97-AF65-F5344CB8AC3E}">
        <p14:creationId xmlns:p14="http://schemas.microsoft.com/office/powerpoint/2010/main" val="3887268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79295" y="5499279"/>
            <a:ext cx="2620349" cy="103898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a:r>
              <a:rPr lang="fa-IR" sz="3200" dirty="0" smtClean="0">
                <a:cs typeface="B Farnaz" pitchFamily="2" charset="-78"/>
              </a:rPr>
              <a:t>خبرگزاری فارس</a:t>
            </a:r>
            <a:endParaRPr lang="uk-UA" sz="3200" dirty="0">
              <a:cs typeface="B Farnaz" pitchFamily="2" charset="-78"/>
            </a:endParaRPr>
          </a:p>
        </p:txBody>
      </p:sp>
      <p:sp>
        <p:nvSpPr>
          <p:cNvPr id="3" name="Content Placeholder 2"/>
          <p:cNvSpPr>
            <a:spLocks noGrp="1"/>
          </p:cNvSpPr>
          <p:nvPr>
            <p:ph idx="1"/>
          </p:nvPr>
        </p:nvSpPr>
        <p:spPr>
          <a:xfrm>
            <a:off x="2799644" y="2359378"/>
            <a:ext cx="8994249" cy="4498622"/>
          </a:xfrm>
        </p:spPr>
        <p:txBody>
          <a:bodyPr>
            <a:normAutofit fontScale="92500" lnSpcReduction="20000"/>
          </a:bodyPr>
          <a:lstStyle/>
          <a:p>
            <a:pPr marL="0" indent="0" algn="r">
              <a:buNone/>
            </a:pPr>
            <a:r>
              <a:rPr lang="fa-IR" dirty="0" smtClean="0"/>
              <a:t>گزارش </a:t>
            </a:r>
            <a:r>
              <a:rPr lang="fa-IR" dirty="0"/>
              <a:t>خبرگزاری فارس از زرندیه صبح امروز جشنواره پسته با هدف ایجاد فرصتی برای معرفی زرندیه به عنوان یکی از قطب‌های اصلی تولید پسته در کشور و توسعه گردشگری منطقه در این شهر آغاز به کار کرد. شهرستان زرندیه با دارا بودن بیش از ۱۰ هزار هکتار باغ پسته، بهترین اقلیم را برای تولید پسته‌های مرغوب دارد و انواع پسته‌های کله‌قوچی، فندقی، احمدآقایی و اکبری این منطقه به دلیل کیفیت و طعم منحصربه‌فرد، از شهرت ملی و جهانی برخوردارند. </a:t>
            </a:r>
            <a:r>
              <a:rPr lang="fa-IR" b="1" dirty="0"/>
              <a:t>معاون وزیر جهاد کشاورزی: استان مرکزی قطب اصلی تولید پسته کشور است</a:t>
            </a:r>
            <a:r>
              <a:rPr lang="fa-IR" dirty="0"/>
              <a:t>محمدمهدی برومندی، معاون امور باغبانی وزیر جهاد کشاورزی، در جشنواره پسته شهرستان زرندیه استان مرکزی گفت: استان مرکزی با تولید سالانه ۳۵۰ هزار تن پسته، یکی از قطب‌های اصلی تولید این محصول در کشور به شمار می‌رود.وی با اشاره به ارزآوری ۱.۷ میلیارد دلاری پسته در سال گذشته، افزود: این محصول نقش کلیدی در تأمین امنیت غذایی و توسعه صادرات غیرنفتی دارد. برومندی خاطرنشان کرد: پسته ایران به بیش از ۸۰ کشور جهان صادر می‌شود و وزارت جهاد کشاورزی برای گسترش بازارهای جدید و حمایت از صادرکنندگان تلاش می‌کند.معاون وزیر جهاد کشاورزی با تأکید بر کیفیت و سلامت محصولات داخلی، گفت: ایران یکی از کشورهایی است که کمترین میزان مصرف کود و سموم را در بخش کشاورزی دارد و محصولات پسته از نظر استانداردهای سلامت، قابل اطمینان هستند.</a:t>
            </a:r>
            <a:r>
              <a:rPr lang="fa-IR" b="1" dirty="0"/>
              <a:t>زرندیه؛ شهرستانی پیشرو در کشاورزی دانش‌بنیان</a:t>
            </a:r>
            <a:endParaRPr lang="fa-IR" dirty="0"/>
          </a:p>
          <a:p>
            <a:pPr marL="0" indent="0" algn="r">
              <a:buNone/>
            </a:pPr>
            <a:r>
              <a:rPr lang="fa-IR" dirty="0" smtClean="0"/>
              <a:t>صفری</a:t>
            </a:r>
            <a:r>
              <a:rPr lang="fa-IR" dirty="0"/>
              <a:t>، رئیس سازمان جهاد کشاورزی استان مرکزی نیز در این مراسم با اشاره به جایگاه ویژه زرندیه در بخش کشاورزی، اظهار داشت: این شهرستان جزو ۲۰ شهرستان برتر کشور از نظر ظرفیت‌های کشاورزی است و بیش از ۵۰ درصد اراضی آن به سامانه‌های نوین آبیاری مجهز شده‌اند.وی حرکت به سمت کشاورزی دانش‌بنیان و هوشمند را ضروری دانست و گفت: استان مرکزی از جمله استان‌های پیشرو در اجرای آبیاری هوشمند است و زرندیه نیز در این مسیر گام برداشته است.صفری با اشاره به چالش‌های پیش‌روی تولید پسته، خاطرنشان کرد: خاموشی‌های مکرر در مزارع، یکی از مشکلات جدی است که راهکار آن توسعه مزارع خورشیدی است.وی همچنین بر لزوم بیمه‌پذیری محصول پسته برای کاهش ریسک تولید تأکید کرد.شهرستان زرندیه با ۶۵ هزار هکتار اراضی کشاورزی، از جمله قطب‌های مهم تولید پسته در استان مرکزی محسوب می‌شود.</a:t>
            </a:r>
          </a:p>
        </p:txBody>
      </p:sp>
      <p:sp>
        <p:nvSpPr>
          <p:cNvPr id="5" name="Rectangle 4"/>
          <p:cNvSpPr/>
          <p:nvPr/>
        </p:nvSpPr>
        <p:spPr>
          <a:xfrm rot="10800000" flipV="1">
            <a:off x="3036711" y="1279625"/>
            <a:ext cx="5633156" cy="461665"/>
          </a:xfrm>
          <a:prstGeom prst="rect">
            <a:avLst/>
          </a:prstGeom>
        </p:spPr>
        <p:txBody>
          <a:bodyPr wrap="square">
            <a:spAutoFit/>
          </a:bodyPr>
          <a:lstStyle/>
          <a:p>
            <a:pPr algn="r"/>
            <a:r>
              <a:rPr lang="fa-IR" sz="2400" b="1" dirty="0">
                <a:ln w="22225">
                  <a:solidFill>
                    <a:schemeClr val="accent2"/>
                  </a:solidFill>
                  <a:prstDash val="solid"/>
                </a:ln>
                <a:solidFill>
                  <a:schemeClr val="accent2">
                    <a:lumMod val="40000"/>
                    <a:lumOff val="60000"/>
                  </a:schemeClr>
                </a:solidFill>
              </a:rPr>
              <a:t>استان مرکزی قطب اصلی تولید پسته کشور </a:t>
            </a:r>
            <a:r>
              <a:rPr lang="fa-IR" sz="2400" b="1" dirty="0" smtClean="0">
                <a:ln w="22225">
                  <a:solidFill>
                    <a:schemeClr val="accent2"/>
                  </a:solidFill>
                  <a:prstDash val="solid"/>
                </a:ln>
                <a:solidFill>
                  <a:schemeClr val="accent2">
                    <a:lumMod val="40000"/>
                    <a:lumOff val="60000"/>
                  </a:schemeClr>
                </a:solidFill>
              </a:rPr>
              <a:t>است</a:t>
            </a:r>
            <a:endParaRPr lang="fa-IR" sz="2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1319347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صداوسیما </a:t>
            </a:r>
            <a:endParaRPr lang="uk-UA" sz="3200" dirty="0">
              <a:cs typeface="B Farnaz" pitchFamily="2" charset="-78"/>
            </a:endParaRPr>
          </a:p>
        </p:txBody>
      </p:sp>
      <p:sp>
        <p:nvSpPr>
          <p:cNvPr id="3" name="Content Placeholder 2"/>
          <p:cNvSpPr>
            <a:spLocks noGrp="1"/>
          </p:cNvSpPr>
          <p:nvPr>
            <p:ph idx="1"/>
          </p:nvPr>
        </p:nvSpPr>
        <p:spPr>
          <a:xfrm>
            <a:off x="2987899" y="1196622"/>
            <a:ext cx="8937938" cy="5320088"/>
          </a:xfrm>
        </p:spPr>
        <p:txBody>
          <a:bodyPr>
            <a:normAutofit/>
          </a:bodyPr>
          <a:lstStyle/>
          <a:p>
            <a:pPr marL="0" indent="0" algn="ctr">
              <a:buNone/>
            </a:pPr>
            <a:r>
              <a:rPr lang="fa-IR" sz="2400" dirty="0">
                <a:ln w="0"/>
                <a:solidFill>
                  <a:schemeClr val="accent1"/>
                </a:solidFill>
                <a:effectLst>
                  <a:outerShdw blurRad="38100" dist="25400" dir="5400000" algn="ctr" rotWithShape="0">
                    <a:srgbClr val="6E747A">
                      <a:alpha val="43000"/>
                    </a:srgbClr>
                  </a:outerShdw>
                </a:effectLst>
              </a:rPr>
              <a:t>برداشت لوبیا از سه هزار و ۱۰۰ هکتار مزارع </a:t>
            </a:r>
            <a:r>
              <a:rPr lang="fa-IR" sz="2400" dirty="0" smtClean="0">
                <a:ln w="0"/>
                <a:solidFill>
                  <a:schemeClr val="accent1"/>
                </a:solidFill>
                <a:effectLst>
                  <a:outerShdw blurRad="38100" dist="25400" dir="5400000" algn="ctr" rotWithShape="0">
                    <a:srgbClr val="6E747A">
                      <a:alpha val="43000"/>
                    </a:srgbClr>
                  </a:outerShdw>
                </a:effectLst>
              </a:rPr>
              <a:t>خمین</a:t>
            </a:r>
            <a:endParaRPr lang="en-US" sz="2400" dirty="0" smtClean="0">
              <a:ln w="0"/>
              <a:solidFill>
                <a:schemeClr val="accent1"/>
              </a:solidFill>
              <a:effectLst>
                <a:outerShdw blurRad="38100" dist="25400" dir="5400000" algn="ctr" rotWithShape="0">
                  <a:srgbClr val="6E747A">
                    <a:alpha val="43000"/>
                  </a:srgbClr>
                </a:outerShdw>
              </a:effectLst>
            </a:endParaRPr>
          </a:p>
          <a:p>
            <a:pPr marL="0" indent="0" algn="ctr">
              <a:buNone/>
            </a:pPr>
            <a:endParaRPr lang="en-US" b="1" dirty="0"/>
          </a:p>
          <a:p>
            <a:pPr marL="0" indent="0" algn="ctr">
              <a:buNone/>
            </a:pPr>
            <a:endParaRPr lang="fa-IR" b="1" dirty="0"/>
          </a:p>
          <a:p>
            <a:pPr marL="0" indent="0" algn="r">
              <a:buNone/>
            </a:pPr>
            <a:r>
              <a:rPr lang="fa-IR" dirty="0"/>
              <a:t>مدیر جهاد کشاورزی شهرستان خمین گفت: برداشت لوبیا از بیش از سه هزار و ۱۰۰ هکتار از اراضی کشاورزی این شهرستان آغاز شده است.</a:t>
            </a:r>
          </a:p>
          <a:p>
            <a:pPr marL="0" indent="0" algn="r">
              <a:buNone/>
            </a:pPr>
            <a:r>
              <a:rPr lang="fa-IR" dirty="0"/>
              <a:t>احمدرضا جعفری افزود: خمین به عنوان قطب تولید لوبیا در استان مرکزی، هر سال سهم قابل توجهی در تأمین نیاز بازار‌های داخلی به این محصول دارد.</a:t>
            </a:r>
          </a:p>
          <a:p>
            <a:pPr marL="0" indent="0" algn="r">
              <a:buNone/>
            </a:pPr>
            <a:r>
              <a:rPr lang="fa-IR" dirty="0"/>
              <a:t>جعفری گفت: پیش‌بینی می‌شود در سال جاری بیش از هفت هزار تن انواع لوبیا از مزارع این شهرستان برداشت و روانه بازار‌های مصرف شود.</a:t>
            </a:r>
          </a:p>
          <a:p>
            <a:pPr marL="0" indent="0" algn="r">
              <a:buNone/>
            </a:pPr>
            <a:r>
              <a:rPr lang="fa-IR" dirty="0"/>
              <a:t>مدیر جهاد کشاورزی خمین افزود: وجود ایستگاه تحقیقات لوبیا در این شهرستان و معرفی ارقام جدید و پربازده نقش مهمی در بهبود عملکرد و افزایش بهره‌وری مزارع لوبیا داشته است.</a:t>
            </a:r>
          </a:p>
          <a:p>
            <a:pPr marL="0" indent="0" algn="r">
              <a:buNone/>
            </a:pPr>
            <a:r>
              <a:rPr lang="fa-IR" dirty="0"/>
              <a:t>جعفری با بیان اینکه شرایط اقلیمی مناسب و خاک حاصلخیز از عوامل موفقیت کشاورزان خمینی در کشت لوبیا است، گفت: حمایت‌های فنی و آموزشی از کشاورزان و توسعه روش‌های نوین آبیاری نیز در افزایش تولید این محصول مؤثر بوده است.</a:t>
            </a:r>
          </a:p>
          <a:p>
            <a:endParaRPr lang="en-US" dirty="0"/>
          </a:p>
        </p:txBody>
      </p:sp>
    </p:spTree>
    <p:extLst>
      <p:ext uri="{BB962C8B-B14F-4D97-AF65-F5344CB8AC3E}">
        <p14:creationId xmlns:p14="http://schemas.microsoft.com/office/powerpoint/2010/main" val="8271521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Grp="1" noChangeArrowheads="1"/>
          </p:cNvSpPr>
          <p:nvPr>
            <p:ph type="title"/>
          </p:nvPr>
        </p:nvSpPr>
        <p:spPr>
          <a:xfrm>
            <a:off x="154546" y="5000978"/>
            <a:ext cx="1561365" cy="174730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
        <p:nvSpPr>
          <p:cNvPr id="2" name="Content Placeholder 1"/>
          <p:cNvSpPr>
            <a:spLocks noGrp="1"/>
          </p:cNvSpPr>
          <p:nvPr>
            <p:ph idx="1"/>
          </p:nvPr>
        </p:nvSpPr>
        <p:spPr>
          <a:xfrm>
            <a:off x="1715911" y="1106311"/>
            <a:ext cx="9945511" cy="5641970"/>
          </a:xfrm>
        </p:spPr>
        <p:txBody>
          <a:bodyPr>
            <a:normAutofit fontScale="62500" lnSpcReduction="20000"/>
          </a:bodyPr>
          <a:lstStyle/>
          <a:p>
            <a:pPr marL="0" indent="0" algn="r">
              <a:buNone/>
            </a:pPr>
            <a:r>
              <a:rPr lang="fa-IR" b="1" dirty="0" smtClean="0">
                <a:solidFill>
                  <a:srgbClr val="FFFF00"/>
                </a:solidFill>
              </a:rPr>
              <a:t>مرکز توسعه مکانیزاسیون و صنایع تبدیلی بر تأمین کمباین برداشت غلات و افزایش دوره بازپرداخت تسهیلات در استان مرکزی تاکید کرد و گفت: تأمین کمباین‌های مورد نیاز کشاورزان یکی از اولویت‌های</a:t>
            </a:r>
          </a:p>
          <a:p>
            <a:pPr marL="0" indent="0" algn="r">
              <a:buNone/>
            </a:pPr>
            <a:endParaRPr lang="fa-IR" b="1" dirty="0">
              <a:solidFill>
                <a:srgbClr val="FFFF00"/>
              </a:solidFill>
            </a:endParaRPr>
          </a:p>
          <a:p>
            <a:pPr marL="0" indent="0" algn="r">
              <a:buNone/>
            </a:pPr>
            <a:endParaRPr lang="fa-IR" b="1" dirty="0" smtClean="0">
              <a:solidFill>
                <a:srgbClr val="FFFF00"/>
              </a:solidFill>
            </a:endParaRPr>
          </a:p>
          <a:p>
            <a:pPr marL="0" indent="0" algn="r">
              <a:buNone/>
            </a:pPr>
            <a:endParaRPr lang="fa-IR" b="1" dirty="0">
              <a:solidFill>
                <a:srgbClr val="FFFF00"/>
              </a:solidFill>
            </a:endParaRPr>
          </a:p>
          <a:p>
            <a:pPr marL="0" indent="0" algn="r">
              <a:buNone/>
            </a:pPr>
            <a:r>
              <a:rPr lang="fa-IR" b="1" dirty="0" smtClean="0">
                <a:solidFill>
                  <a:srgbClr val="FFFF00"/>
                </a:solidFill>
              </a:rPr>
              <a:t> </a:t>
            </a:r>
            <a:r>
              <a:rPr lang="fa-IR" dirty="0" smtClean="0"/>
              <a:t>اصلی استان است.</a:t>
            </a:r>
          </a:p>
          <a:p>
            <a:pPr marL="0" indent="0" algn="r">
              <a:buNone/>
            </a:pPr>
            <a:r>
              <a:rPr lang="fa-IR" dirty="0" smtClean="0"/>
              <a:t>به </a:t>
            </a:r>
            <a:r>
              <a:rPr lang="fa-IR" dirty="0"/>
              <a:t>گزارش </a:t>
            </a:r>
            <a:r>
              <a:rPr lang="fa-IR" dirty="0">
                <a:hlinkClick r:id="rId2"/>
              </a:rPr>
              <a:t>خبرگزاری تسنیم</a:t>
            </a:r>
            <a:r>
              <a:rPr lang="fa-IR" dirty="0"/>
              <a:t> از اراک، کریم ذوالفقاری، رئیس مرکز توسعه مکانیزاسیون و صنایع تبدیلی عصر امروز در نشست بررسی چالش‌های حوزه تولید استان که در  شرکت کمباین‌سازی اراک برگزار شد، با اشاره به اهمیت مکانیزاسیون کشاورزی و نقش حیاتی کمباین در برداشت غلات، بر ضرورت حمایت همه‌جانبه از کشاورزان تأکید کرد و گفت: تأمین کمباین‌های مورد نیاز کشاورزان یکی از اولویت‌های اصلی استان است، با توجه به حجم بالای درخواست‌ها و تعداد زیاد متقاضیان، لازم است تسهیلات ویژه‌ای برای خرید کمباین در نظر گرفته شود تا کشاورزان بتوانند با سهولت بیشتری به این ماشین‌آلات حیاتی دسترسی پیدا کنند.</a:t>
            </a:r>
          </a:p>
          <a:p>
            <a:pPr marL="0" indent="0" algn="r">
              <a:buNone/>
            </a:pPr>
            <a:r>
              <a:rPr lang="fa-IR" dirty="0"/>
              <a:t>وی افزود: ظرفیت تولید کمباین در شرکت کمباین‌سازی ایران بسیار بالا است، این شرکت توانسته است بخش مهمی از نیاز کشور را در حوزه برداشت غلات تأمین کند و اگر حمایت‌های مالی و بانکی به موقع انجام شود، امکان افزایش تیراژ تولید و پاسخگویی به تقاضای روزافزون کشاورزان فراهم خواهد شد.</a:t>
            </a:r>
          </a:p>
          <a:p>
            <a:pPr marL="0" indent="0" algn="r">
              <a:buNone/>
            </a:pPr>
            <a:r>
              <a:rPr lang="fa-IR" dirty="0"/>
              <a:t>ذوالفقاری با اشاره بر ضرورت افزایش دوره بازپرداخت تسهیلات خرید کمباین تصریح کرد: بازپرداخت پنج‌ساله با اقساط یک‌ساله می‌تواند فشار مالی کشاورزان را کاهش دهد و زمینه ارتقای بهره‌وری در بخش کشاورزی را فراهم کند. این اقدام نه تنها حمایت مستقیم از تولیدکنندگان است، بلکه به نوسازی ناوگان فرسوده برداشت غلات نیز کمک خواهد کرد.</a:t>
            </a:r>
          </a:p>
          <a:p>
            <a:pPr marL="0" indent="0" algn="r">
              <a:buNone/>
            </a:pPr>
            <a:r>
              <a:rPr lang="fa-IR" dirty="0"/>
              <a:t>رئیس مرکز توسعه مکانیزاسیون و صنایع تبدیلی خاطرنشان کرد: استان مرکزی به عنوان یکی از قطب‌های کشاورزی کشور، سالانه سهم قابل توجهی در تولید غلات دارد و مکانیزاسیون این بخش می‌تواند نقش تعیین‌کننده‌ای در افزایش تولید، کاهش ضایعات و ارتقای امنیت غذایی ایفا کند. حمایت از کشاورزان در تأمین کمباین و تسهیلات بانکی، گامی مهم در مسیر تحقق اهداف توسعه پایدار کشاورزی است.</a:t>
            </a:r>
          </a:p>
          <a:p>
            <a:pPr marL="0" indent="0" algn="r">
              <a:buNone/>
            </a:pPr>
            <a:r>
              <a:rPr lang="fa-IR" b="1" dirty="0"/>
              <a:t>امسال  491 دستگاه کمباین در کمباین سازی ایران تولید شد</a:t>
            </a:r>
            <a:endParaRPr lang="fa-IR" dirty="0"/>
          </a:p>
          <a:p>
            <a:pPr marL="0" indent="0" algn="r">
              <a:buNone/>
            </a:pPr>
            <a:r>
              <a:rPr lang="fa-IR" dirty="0"/>
              <a:t>علی‌اصغر حمیدی‌فر، مدیرعامل شرکت کمباین‌سازی ایران در این نشست گفت: بانک کشاورزی در حال همکاری با کمباین سازی است و روند نوسازی در شرکت کمباین‌سازی ایران آغاز شده، اما سرعت آن بسیار کند است و هنوز به نقطه مطلوب نرسیده‌ایم. پیش از سال 95 توانستیم تا حدود 800 دستگاه کمباین در سال تولید کنیم، اما شرایط اقتصادی و محدودیت‌های موجود باعث شد تولید کاهش یابد.</a:t>
            </a:r>
          </a:p>
          <a:p>
            <a:pPr marL="0" indent="0">
              <a:buNone/>
            </a:pPr>
            <a:r>
              <a:rPr lang="fa-IR" dirty="0"/>
              <a:t>وی افزود: این شرکت هم‌اکنون حدود 450 نفر نیروی انسانی دارد، کمباین‌سازی ایران به‌عنوان یک خودروساز کوچک، ظرفیت اشتغال‌زایی بالایی دارد. هر دستگاه کمباین علاوه بر ایجاد اشتغال مستقیم، زمینه اشتغال غیرمستقیم صدها نفر را در کشور فراهم می‌کند. اگر حمایت‌های لازم صورت گیرد، می‌توانیم تعداد نیروها و ظرفیت تولید را چند برابر کنیم. در واقع اگر سفارش و حمایت مالی صورت گیرد، تولید ما می‌تواند به بیش از سه برابر افزایش یابد.</a:t>
            </a:r>
          </a:p>
          <a:p>
            <a:pPr marL="0" indent="0" algn="r">
              <a:buNone/>
            </a:pPr>
            <a:r>
              <a:rPr lang="fa-IR" dirty="0"/>
              <a:t>حمیدی‌فر با اشاره به مشکلات ناشی از جنگ و تأمین قطعات تصریح کرد: امسال به دلیل شرایط جنگ، دو ماه تولید ما متوقف شد. با وجود این، تاکنون 491 دستگاه تولید کرده‌ایم. در جلسه‌ای با وزارت صمت قول داده‌ایم تا پایان سال حداقل 1000 دستگاه تولید کنیم. این هدف با وجود مشکلات جدی در مسیر تأمین قطعات و منابع مالی دنبال می‌شود.</a:t>
            </a:r>
          </a:p>
          <a:p>
            <a:pPr marL="0" indent="0" algn="r">
              <a:buNone/>
            </a:pPr>
            <a:r>
              <a:rPr lang="fa-IR" dirty="0"/>
              <a:t>مدیرعامل شرکت کمباین‌سازی ایران با تأکید بر نقش بانک کشاورزی در حمایت از تولید اظهار کرد: بانک کشاورزی تنها مرجع تأمین مالی است. بارها درخواست کرده‌ایم که تسهیلات لازم برای کشاورزان و سفارش کمباین‌ها فراهم شود. فاصله فعلی حدود 300 دستگاه معادل 300 میلیارد تومان است که اگر این منابع تأمین شود، می‌توانیم تعهدات خود را به‌طور کامل اجرا کنیم. در غیر این صورت، تولید و اشتغال با خطر جدی مواجه خواهد شد.  </a:t>
            </a:r>
          </a:p>
          <a:p>
            <a:pPr marL="0" indent="0" algn="r">
              <a:buNone/>
            </a:pPr>
            <a:r>
              <a:rPr lang="fa-IR" dirty="0"/>
              <a:t>وی خاطرنشان کرد: کمباین‌سازی ایران نیازمند حمایت جدی بانک کشاورزی و دستگاه‌های مرتبط است. اگر این حمایت‌ها ادامه یابد، نه تنها تولید داخلی حفظ می‌شود بلکه ظرفیت اشتغال و توسعه صنعت کشاورزی کشور نیز افزایش خواهد یافت. ما آماده‌ایم با تأمین منابع و سفارش‌ها، تولید را به سطح بالاتری برسانیم و نقش مؤثری در خودکفایی بخش کشاورزی ایفا کنیم.</a:t>
            </a:r>
          </a:p>
          <a:p>
            <a:endParaRPr lang="en-US" dirty="0"/>
          </a:p>
        </p:txBody>
      </p:sp>
    </p:spTree>
    <p:extLst>
      <p:ext uri="{BB962C8B-B14F-4D97-AF65-F5344CB8AC3E}">
        <p14:creationId xmlns:p14="http://schemas.microsoft.com/office/powerpoint/2010/main" val="16985693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54546" y="5780598"/>
            <a:ext cx="1841679" cy="967682"/>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
        <p:nvSpPr>
          <p:cNvPr id="3" name="Content Placeholder 2"/>
          <p:cNvSpPr>
            <a:spLocks noGrp="1"/>
          </p:cNvSpPr>
          <p:nvPr>
            <p:ph idx="1"/>
          </p:nvPr>
        </p:nvSpPr>
        <p:spPr>
          <a:xfrm>
            <a:off x="2176530" y="756356"/>
            <a:ext cx="9491729" cy="5734596"/>
          </a:xfrm>
        </p:spPr>
        <p:txBody>
          <a:bodyPr>
            <a:normAutofit fontScale="92500" lnSpcReduction="10000"/>
          </a:bodyPr>
          <a:lstStyle/>
          <a:p>
            <a:pPr marL="0" indent="0">
              <a:buNone/>
            </a:pPr>
            <a:r>
              <a:rPr lang="fa-IR" dirty="0">
                <a:hlinkClick r:id="rId2"/>
              </a:rPr>
              <a:t/>
            </a:r>
            <a:br>
              <a:rPr lang="fa-IR" dirty="0">
                <a:hlinkClick r:id="rId2"/>
              </a:rPr>
            </a:br>
            <a:endParaRPr lang="fa-IR" dirty="0"/>
          </a:p>
          <a:p>
            <a:pPr marL="0" indent="0" algn="ctr">
              <a:buNone/>
            </a:pPr>
            <a:r>
              <a:rPr lang="fa-IR" b="1" dirty="0">
                <a:solidFill>
                  <a:srgbClr val="FFFF00"/>
                </a:solidFill>
              </a:rPr>
              <a:t>وضعیت ارز تخصیصی به کالاهای اساسی چگونه است؟/ ارز تخصیصی امسال نسبت به 1401 نصف شده </a:t>
            </a:r>
            <a:r>
              <a:rPr lang="fa-IR" b="1" dirty="0" smtClean="0">
                <a:solidFill>
                  <a:srgbClr val="FFFF00"/>
                </a:solidFill>
              </a:rPr>
              <a:t>است</a:t>
            </a:r>
            <a:endParaRPr lang="en-US" b="1" dirty="0" smtClean="0">
              <a:solidFill>
                <a:srgbClr val="FFFF00"/>
              </a:solidFill>
            </a:endParaRPr>
          </a:p>
          <a:p>
            <a:pPr marL="0" indent="0" algn="ctr">
              <a:buNone/>
            </a:pPr>
            <a:endParaRPr lang="en-US" b="1" dirty="0"/>
          </a:p>
          <a:p>
            <a:pPr marL="0" indent="0" algn="ctr">
              <a:buNone/>
            </a:pPr>
            <a:endParaRPr lang="fa-IR" b="1" dirty="0"/>
          </a:p>
          <a:p>
            <a:pPr marL="0" indent="0" algn="r">
              <a:buNone/>
            </a:pPr>
            <a:r>
              <a:rPr lang="fa-IR" dirty="0"/>
              <a:t>معاون برنامه‌ریزی و اقتصادی وزیر جهاد کشاورزی گفت: از ابتدای سال مشخص بود که ارز تخصیص‌یافته برای تأمین کالاهای اساسی کافی نخواهد بود، در سال 1401 حدود 16 میلیارد دلار ارز تخصیص یافت، سال 1403 این رقم به 11 میلیارد دلار رسید و امسال به 8.2 کاهش یافت.</a:t>
            </a:r>
          </a:p>
          <a:p>
            <a:pPr marL="0" indent="0" algn="r">
              <a:buNone/>
            </a:pPr>
            <a:r>
              <a:rPr lang="fa-IR" dirty="0"/>
              <a:t>به گزارش </a:t>
            </a:r>
            <a:r>
              <a:rPr lang="fa-IR" dirty="0">
                <a:hlinkClick r:id="rId3"/>
              </a:rPr>
              <a:t>خبرگزاری تسنیم</a:t>
            </a:r>
            <a:r>
              <a:rPr lang="fa-IR" dirty="0"/>
              <a:t> از اراک، اکبر فتحی، معاون برنامه‌ریزی و اقتصادی وزیر جهاد کشاورزی شامگاه سه شنبه در نشست بررسی مسائل بخش کشاورزی استان مرکزی با اشاره به وضعیت منابع و نهاده‌ها گفت: اگر بخشی از اعتبارات محقق شود، سهم استان مرکزی نیز تأمین خواهد شد و می‌توانیم در حد توان به بهره‌برداران کمک کنیم. با این حال شرایط اقتصادی کشور به گونه‌ای است که نمی‌توان وعده‌ای داد که عملی نشود.</a:t>
            </a:r>
          </a:p>
          <a:p>
            <a:pPr marL="0" indent="0" algn="r">
              <a:buNone/>
            </a:pPr>
            <a:r>
              <a:rPr lang="fa-IR" dirty="0"/>
              <a:t>وی افزود: در حوزه نهاده‌های کشاورزی، تصمیمات خوبی گرفته شده است، هرچند بخشی از یارانه‌ها حذف و قیمت‌ها افزایش یافته، اما با رایزنی‌های انجام‌شده امکان واردات آزاد برخی کودها فراهم شد. حدود 300 هزار تن کود برای یکی از شرکت‌ها کارسازی شد تا وارد شود، اگر مشکلی در تأمین وجود دارد باید اعلام شود تا از طریق شرکت‌های خدماتی پیگیری شود. در زمینه کود، تأخیر در تصمیم‌گیری موجب افزایش قیمت شد، با این حال با رایزنی بین وزیر نفت و وزیر جهاد کشاورزی، سهمیه کود بازگردانده شد.</a:t>
            </a:r>
          </a:p>
          <a:p>
            <a:pPr marL="0" indent="0" algn="r">
              <a:buNone/>
            </a:pPr>
            <a:r>
              <a:rPr lang="fa-IR" dirty="0"/>
              <a:t>فتحی در خصوص نهاده‌های دامی تصریح کرد: از ابتدای سال مشخص بود که ارز تخصیص‌یافته برای تأمین کالاهای اساسی کافی نخواهد بود، در </a:t>
            </a:r>
            <a:r>
              <a:rPr lang="fa-IR" b="1" dirty="0"/>
              <a:t>سال 1401 حدود 16 میلیارد دلار ارز تخصیص داده شد، در سال 1403 این رقم به 11 میلیارد دلار رسید و در سال 1404 به 8.2 میلیارد دلار کاهش یافت؛ یعنی نسبت به سال 1401 تقریباً نصف شد؛ در حالی که نیاز کشور کاهش نیافته و حتی واردات ذرت، جو و برنج باید افزایش یابد. </a:t>
            </a:r>
            <a:endParaRPr lang="fa-IR" dirty="0"/>
          </a:p>
          <a:p>
            <a:endParaRPr lang="en-US" dirty="0"/>
          </a:p>
        </p:txBody>
      </p:sp>
    </p:spTree>
    <p:extLst>
      <p:ext uri="{BB962C8B-B14F-4D97-AF65-F5344CB8AC3E}">
        <p14:creationId xmlns:p14="http://schemas.microsoft.com/office/powerpoint/2010/main" val="18058263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115910" y="5782614"/>
            <a:ext cx="1880315"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تسنیم</a:t>
            </a:r>
            <a:endParaRPr lang="uk-UA" sz="3200" dirty="0">
              <a:cs typeface="B Farnaz" pitchFamily="2" charset="-78"/>
            </a:endParaRPr>
          </a:p>
        </p:txBody>
      </p:sp>
      <p:sp>
        <p:nvSpPr>
          <p:cNvPr id="2" name="Content Placeholder 1"/>
          <p:cNvSpPr>
            <a:spLocks noGrp="1"/>
          </p:cNvSpPr>
          <p:nvPr>
            <p:ph idx="1"/>
          </p:nvPr>
        </p:nvSpPr>
        <p:spPr>
          <a:xfrm>
            <a:off x="2794714" y="733778"/>
            <a:ext cx="8822029" cy="5834447"/>
          </a:xfrm>
        </p:spPr>
        <p:txBody>
          <a:bodyPr>
            <a:normAutofit fontScale="85000" lnSpcReduction="20000"/>
          </a:bodyPr>
          <a:lstStyle/>
          <a:p>
            <a:pPr marL="0" indent="0">
              <a:buNone/>
            </a:pPr>
            <a:r>
              <a:rPr lang="fa-IR" dirty="0">
                <a:hlinkClick r:id="rId2"/>
              </a:rPr>
              <a:t/>
            </a:r>
            <a:br>
              <a:rPr lang="fa-IR" dirty="0">
                <a:hlinkClick r:id="rId2"/>
              </a:rPr>
            </a:br>
            <a:endParaRPr lang="fa-IR" dirty="0"/>
          </a:p>
          <a:p>
            <a:pPr marL="0" indent="0" algn="ctr">
              <a:buNone/>
            </a:pPr>
            <a:r>
              <a:rPr lang="fa-IR" sz="2100" b="1" dirty="0">
                <a:solidFill>
                  <a:srgbClr val="FFFF00"/>
                </a:solidFill>
              </a:rPr>
              <a:t>کمبود اعتبارات آب و خاک بزرگ‌ترین چالش بخش کشاورزی استان </a:t>
            </a:r>
            <a:r>
              <a:rPr lang="fa-IR" sz="2100" b="1" dirty="0" smtClean="0">
                <a:solidFill>
                  <a:srgbClr val="FFFF00"/>
                </a:solidFill>
              </a:rPr>
              <a:t>مرکزی</a:t>
            </a:r>
            <a:endParaRPr lang="en-US" sz="2100" b="1" dirty="0" smtClean="0">
              <a:solidFill>
                <a:srgbClr val="FFFF00"/>
              </a:solidFill>
            </a:endParaRPr>
          </a:p>
          <a:p>
            <a:pPr marL="0" indent="0" algn="ctr">
              <a:buNone/>
            </a:pPr>
            <a:endParaRPr lang="en-US" b="1" dirty="0"/>
          </a:p>
          <a:p>
            <a:pPr marL="0" indent="0" algn="ctr">
              <a:buNone/>
            </a:pPr>
            <a:endParaRPr lang="fa-IR" b="1" dirty="0"/>
          </a:p>
          <a:p>
            <a:pPr marL="0" indent="0" algn="r">
              <a:buNone/>
            </a:pPr>
            <a:r>
              <a:rPr lang="fa-IR" dirty="0"/>
              <a:t>رئیس جهاد کشاورزی استان مرکزی گفت: کمبود اعتبارات ملی در حوزه آب و خاک یکی از چالش‌های اصلی است، با پیگیری‌های انجام‌شده، اعتبارات استان افزایش یافته و به‌تدریج تخصیص داده می‌شود.</a:t>
            </a:r>
          </a:p>
          <a:p>
            <a:pPr marL="0" indent="0" algn="r">
              <a:buNone/>
            </a:pPr>
            <a:r>
              <a:rPr lang="fa-IR" dirty="0"/>
              <a:t>به گزارش </a:t>
            </a:r>
            <a:r>
              <a:rPr lang="fa-IR" dirty="0">
                <a:hlinkClick r:id="rId3"/>
              </a:rPr>
              <a:t>خبرگزاری تسنیم</a:t>
            </a:r>
            <a:r>
              <a:rPr lang="fa-IR" dirty="0"/>
              <a:t> از اراک، علی صفری، رئیس جهاد کشاورزی استان مرکزی شامگاه سه‌شنبه در نشست خبری پیرامون بررسی موانع و مشکلات پخش کشاورزی گفت:  استان مرکزی دارای 553 هزار هکتار اراضی قابل کشت است که شامل 78 هزار هکتار باغی و 377 هزار هکتار زراعی می‌شود. سالانه حدود 3 میلیون و 300 هزار تن محصولات کشاورزی و شیلات در استان تولید می‌شود و بیش از 80 هزار بهره‌بردار در این بخش فعال هستند.  </a:t>
            </a:r>
          </a:p>
          <a:p>
            <a:pPr marL="0" indent="0" algn="r">
              <a:buNone/>
            </a:pPr>
            <a:r>
              <a:rPr lang="fa-IR" dirty="0"/>
              <a:t>وی افزود: استان مرکزی در محصولات دامی همچون گندم، شیر، گوشت قرمز، مرغ و تخم‌مرغ بین 30 تا 70 درصد مازاد تولید دارد.  این استان در برخی محصولات رتبه‌های برتر کشوری را کسب کرده است؛ از جمله گل و گیاه زینتی (برند ملی)، پسته، ماهیان زینتی با ظرفیت صادرات، گلخانه‌ها (رتبه پنجم کشور)، لوبیا (رتبه چهارم کشور) و در تولید گل محمدی (رتبه پنجم کشور) را به خود اختصاص داده است.</a:t>
            </a:r>
          </a:p>
          <a:p>
            <a:pPr marL="0" indent="0" algn="r">
              <a:buNone/>
            </a:pPr>
            <a:r>
              <a:rPr lang="fa-IR" dirty="0"/>
              <a:t>صفری با اشاره به مشکلات بخش کشاورزی تصریح کرد: کمبود اعتبارات ملی در حوزه آب و خاک یکی از چالش‌های اصلی است، با پیگیری‌های انجام‌شده، اعتبارات استان افزایش یافته و به‌تدریج تخصیص داده می‌شود. در زمینه تسهیلات بانکی، بیش از 2.5 همت طرح نیمه‌کاره با پیشرفت بالای 60 درصد وجود دارد که با تخصیص‌های قطره‌چکانی امکان تکمیل آن‌ها فراهم نیست،در خواست داریم که وزارتخانه تسهیلات قابل توجه را اختصاص دهند.</a:t>
            </a:r>
          </a:p>
          <a:p>
            <a:pPr marL="0" indent="0" algn="r">
              <a:buNone/>
            </a:pPr>
            <a:r>
              <a:rPr lang="fa-IR" dirty="0"/>
              <a:t>رئیس جهاد کشاورزی استان مرکزی با بیان اینکه اجرای برنامه هفتم توسعه در صورت تحقق، می‌تواند تحولی بزرگ در حوزه آب و خاک استان ایجاد کند، اظهار کرد: طرح‌های انرژی خورشیدی با مدیریت استاندار در حال پیگیری است، در بازار محصولات، استان در زمینه گوشت و شیر مشکلی ندارد و در حوزه روغن و شکر نیز وضعیت مطلوب است؛ اما در بخش برنج محدودیت‌هایی وجود دارد که با افزایش سهمیه توسط معاونت بازرگانی، مشکلات کاهش خواهد یافت.  </a:t>
            </a:r>
          </a:p>
          <a:p>
            <a:pPr marL="0" indent="0" algn="r">
              <a:buNone/>
            </a:pPr>
            <a:r>
              <a:rPr lang="fa-IR" dirty="0"/>
              <a:t>وی خاطرنشان کرد: با وجود برخی محدودیت‌ها، حمایت‌های ملی و استانی می‌تواند زمینه‌ساز توسعه و پیشرفت بیشتر بخش کشاورزی استان مرکزی باشد.  </a:t>
            </a:r>
          </a:p>
        </p:txBody>
      </p:sp>
    </p:spTree>
    <p:extLst>
      <p:ext uri="{BB962C8B-B14F-4D97-AF65-F5344CB8AC3E}">
        <p14:creationId xmlns:p14="http://schemas.microsoft.com/office/powerpoint/2010/main" val="26394843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070" y="947919"/>
            <a:ext cx="9311426" cy="82391"/>
          </a:xfrm>
        </p:spPr>
        <p:txBody>
          <a:bodyPr/>
          <a:lstStyle/>
          <a:p>
            <a:r>
              <a:rPr lang="fa-IR" sz="3200" smtClean="0">
                <a:hlinkClick r:id="rId2"/>
              </a:rPr>
              <a:t/>
            </a:r>
            <a:br>
              <a:rPr lang="fa-IR" sz="3200" smtClean="0">
                <a:hlinkClick r:id="rId2"/>
              </a:rPr>
            </a:br>
            <a:r>
              <a:rPr lang="fa-IR" sz="3200" smtClean="0"/>
              <a:t/>
            </a:r>
            <a:br>
              <a:rPr lang="fa-IR" sz="3200" smtClean="0"/>
            </a:br>
            <a:r>
              <a:rPr lang="fa-IR" sz="3200" b="1" smtClean="0"/>
              <a:t>پیشرفت 70 درصدی کشتارگاه صنعتی و پیشرفته در استان مرکزی</a:t>
            </a:r>
            <a:endParaRPr lang="fa-IR" sz="3200" b="1" dirty="0"/>
          </a:p>
        </p:txBody>
      </p:sp>
      <p:sp>
        <p:nvSpPr>
          <p:cNvPr id="3" name="Content Placeholder 2"/>
          <p:cNvSpPr>
            <a:spLocks noGrp="1"/>
          </p:cNvSpPr>
          <p:nvPr>
            <p:ph idx="1"/>
          </p:nvPr>
        </p:nvSpPr>
        <p:spPr>
          <a:xfrm>
            <a:off x="2356834" y="2215165"/>
            <a:ext cx="9362941" cy="4172755"/>
          </a:xfrm>
        </p:spPr>
        <p:txBody>
          <a:bodyPr>
            <a:normAutofit fontScale="77500" lnSpcReduction="20000"/>
          </a:bodyPr>
          <a:lstStyle/>
          <a:p>
            <a:pPr marL="0" indent="0">
              <a:buNone/>
            </a:pPr>
            <a:endParaRPr lang="fa-IR" b="1" smtClean="0"/>
          </a:p>
          <a:p>
            <a:pPr marL="0" indent="0" algn="r">
              <a:buNone/>
            </a:pPr>
            <a:r>
              <a:rPr lang="fa-IR" smtClean="0"/>
              <a:t>مدیرکل امور اقتصادی وزارت جهاد کشاورزی از پیشرفت 70 درصدی کشتارگاه صنعتی و پیشرفته در استان مرکزی خبر داد و گفت: یکی از اولویت‌های ما تقویت بخش فراوری و صنایع تبدیلی است.</a:t>
            </a:r>
          </a:p>
          <a:p>
            <a:pPr marL="0" indent="0" algn="r">
              <a:buNone/>
            </a:pPr>
            <a:r>
              <a:rPr lang="fa-IR" smtClean="0"/>
              <a:t>به گزارش </a:t>
            </a:r>
            <a:r>
              <a:rPr lang="fa-IR" smtClean="0">
                <a:hlinkClick r:id="rId3"/>
              </a:rPr>
              <a:t>خبرگزاری تسنیم</a:t>
            </a:r>
            <a:r>
              <a:rPr lang="fa-IR" smtClean="0"/>
              <a:t> از اراک، محمد خالدی، مدیرکل امور اقتصادی وزارت جهاد کشاورزی عصر امروز در سفر به استان مرکزی و در حاشیه بازدید از کشتارگاه صنعتی داودآباد با اشاره به اهمیت بخش کشاورزی در کنار جایگاه صنعتی این استان گفت: استان مرکزی علاوه بر ظرفیت‌های صنعتی، در حوزه کشاورزی نیز اهمیت بسیار بالایی دارد. به همین دلیل امروز در این استان حضور یافتیم تا از نزدیک فعالیت‌های مرتبط با تکمیل زنجیره تولید و فراوری را بررسی کنیم.</a:t>
            </a:r>
          </a:p>
          <a:p>
            <a:pPr marL="0" indent="0" algn="r">
              <a:buNone/>
            </a:pPr>
            <a:r>
              <a:rPr lang="fa-IR" smtClean="0"/>
              <a:t>وی افزود: متأسفانه تاکنون کشتارگاه صنعتی و پیشرفته در استان وجود نداشت، در حالی که ظرفیت‌های بالایی در حوزه تولید دام وجود دارد. سال گذشته تخصیص منابع برای احداث این کشتارگاه انجام شد و خوشبختانه امروز این پروژه با بیش از 70 درصد پیشرفت فیزیکی در حال تکمیل است.</a:t>
            </a:r>
          </a:p>
          <a:p>
            <a:pPr marL="0" indent="0" algn="r">
              <a:buNone/>
            </a:pPr>
            <a:r>
              <a:rPr lang="fa-IR" smtClean="0"/>
              <a:t>خالدی تصریح کرد: با توجه به افزایش هزینه‌ها و محدودیت منابع، مقرر شد با همکاری مسئولان استانی و مدیرعامل شرکت کشاورزی، وزارت جهاد کشاورزی نیز حمایت‌های لازم را برای تکمیل این پروژه انجام دهد. این اقدام می‌تواند نقطه عطفی برای توسعه بخش دام و صنایع وابسته در استان باشد.</a:t>
            </a:r>
          </a:p>
          <a:p>
            <a:pPr marL="0" indent="0" algn="r">
              <a:buNone/>
            </a:pPr>
            <a:r>
              <a:rPr lang="fa-IR" b="1" smtClean="0"/>
              <a:t>یکی از اولویت‌های ما تقویت بخش فراوری و صنایع تبدیلی است</a:t>
            </a:r>
            <a:endParaRPr lang="fa-IR" smtClean="0"/>
          </a:p>
          <a:p>
            <a:pPr marL="0" indent="0" algn="r">
              <a:buNone/>
            </a:pPr>
            <a:r>
              <a:rPr lang="fa-IR" smtClean="0"/>
              <a:t>مدیرکل امور اقتصادی وزارت جهاد کشاورزی با اشاره به اهمیت فناوری و اتصال تولید به بازار اظهار کرد: یکی از اولویت‌های ما تقویت بخش فراوری و صنایع تبدیلی است. موقعیت استراتژیک استان مرکزی سبب شده بسیاری از شرکت‌های بزرگ در این استان سرمایه‌گذاری کنند. در بازدیدهایی که انجام شد، مقرر گردید با همراهی همکاران استانی، بخش فراوری و صنایع تبدیلی تکمیلی نیز توسعه یابد تا بتوانیم از تمام ظرفیت‌های موجود در کشور بهره‌برداری کنیم.</a:t>
            </a:r>
          </a:p>
          <a:p>
            <a:pPr marL="0" indent="0" algn="r">
              <a:buNone/>
            </a:pPr>
            <a:r>
              <a:rPr lang="fa-IR" smtClean="0"/>
              <a:t>وی خاطرنشان کرد: توسعه زنجیره تولید، تکمیل صنایع تبدیلی و حمایت از سرمایه‌گذاری‌های جدید در استان مرکزی، می‌تواند علاوه بر ایجاد اشتغال پایدار، نقش مهمی در تنظیم بازار و ارتقای جایگاه کشاورزی استان ایفا کند. وزارت جهاد کشاورزی آماده است با برنامه‌ریزی و حمایت‌های لازم، این مسیر را با جدیت دنبال کند.</a:t>
            </a:r>
          </a:p>
          <a:p>
            <a:endParaRPr lang="en-US" dirty="0"/>
          </a:p>
        </p:txBody>
      </p:sp>
      <p:sp>
        <p:nvSpPr>
          <p:cNvPr id="7" name="Rectangle 2"/>
          <p:cNvSpPr txBox="1">
            <a:spLocks noChangeArrowheads="1"/>
          </p:cNvSpPr>
          <p:nvPr/>
        </p:nvSpPr>
        <p:spPr bwMode="gray">
          <a:xfrm>
            <a:off x="115910" y="5782614"/>
            <a:ext cx="1880315"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تسنیم</a:t>
            </a:r>
            <a:endParaRPr lang="uk-UA" sz="3200" dirty="0">
              <a:cs typeface="B Farnaz" pitchFamily="2" charset="-78"/>
            </a:endParaRPr>
          </a:p>
        </p:txBody>
      </p:sp>
    </p:spTree>
    <p:extLst>
      <p:ext uri="{BB962C8B-B14F-4D97-AF65-F5344CB8AC3E}">
        <p14:creationId xmlns:p14="http://schemas.microsoft.com/office/powerpoint/2010/main" val="26202332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161023" cy="533150"/>
          </a:xfrm>
        </p:spPr>
        <p:txBody>
          <a:bodyPr/>
          <a:lstStyle/>
          <a:p>
            <a:r>
              <a:rPr lang="fa-IR" sz="2800" dirty="0">
                <a:hlinkClick r:id="rId2"/>
              </a:rPr>
              <a:t/>
            </a:r>
            <a:br>
              <a:rPr lang="fa-IR" sz="2800" dirty="0">
                <a:hlinkClick r:id="rId2"/>
              </a:rPr>
            </a:br>
            <a:r>
              <a:rPr lang="fa-IR" sz="2800" dirty="0"/>
              <a:t/>
            </a:r>
            <a:br>
              <a:rPr lang="fa-IR" sz="2800" dirty="0"/>
            </a:br>
            <a:r>
              <a:rPr lang="fa-IR" sz="2800" b="1" dirty="0"/>
              <a:t>تولید 14 هزار تن پسته در استان مرکزی با ارزآوری 12 میلیون دلاری</a:t>
            </a:r>
            <a:br>
              <a:rPr lang="fa-IR" sz="2800" b="1" dirty="0"/>
            </a:br>
            <a:endParaRPr lang="en-US" sz="2800" dirty="0"/>
          </a:p>
        </p:txBody>
      </p:sp>
      <p:sp>
        <p:nvSpPr>
          <p:cNvPr id="3" name="Content Placeholder 2"/>
          <p:cNvSpPr>
            <a:spLocks noGrp="1"/>
          </p:cNvSpPr>
          <p:nvPr>
            <p:ph idx="1"/>
          </p:nvPr>
        </p:nvSpPr>
        <p:spPr>
          <a:xfrm>
            <a:off x="3078051" y="2603500"/>
            <a:ext cx="8796270" cy="3416300"/>
          </a:xfrm>
        </p:spPr>
        <p:txBody>
          <a:bodyPr>
            <a:normAutofit fontScale="85000" lnSpcReduction="20000"/>
          </a:bodyPr>
          <a:lstStyle/>
          <a:p>
            <a:pPr marL="0" indent="0" algn="r">
              <a:buNone/>
            </a:pPr>
            <a:r>
              <a:rPr lang="fa-IR" dirty="0"/>
              <a:t>مدیر باغبانی جهاد کشاورزی استان مرکزی از پایان برداشت پسته در استان مرکزی خبر داد و گفت: تولید امسال پسته به‌دلیل مشکلات انرژی و کاهش عملکرد چاه‌های کشاورزی، با افت 25 تا 30 درصدی به 14 هزار تن رسید و ارزش اقتصادی آن12میلیون دلار برآورد شده است.</a:t>
            </a:r>
          </a:p>
          <a:p>
            <a:pPr marL="0" indent="0" algn="r">
              <a:buNone/>
            </a:pPr>
            <a:r>
              <a:rPr lang="fa-IR" dirty="0"/>
              <a:t>احمد اسدی، مدیر باغبانی جهاد کشاورزی استان مرکزی در گفت‌وگو با خبرنگار تسنیم در اراک، از پایان برداشت پسته در این استان خبر داد و گفت: سطح زیرکشت باغ‌های پسته استان 15 هزار هکتار است و میانگین تولید حدود یک‌هزار و 300 کیلوگرم در هر هکتار برآورد می‌شود. با این حال، کیفیت محصول تحت تأثیر مشکلات انرژی قرار گرفت و بخشی از پسته‌ها پوک بودند.  </a:t>
            </a:r>
          </a:p>
          <a:p>
            <a:pPr marL="0" indent="0" algn="r">
              <a:buNone/>
            </a:pPr>
            <a:r>
              <a:rPr lang="fa-IR" dirty="0"/>
              <a:t>وی افزود: حدود 70 تا 75 درصد پسته تولیدی استان مرکزی به کشورهای اروپایی و آمریکایی صادر شده که ارزش اقتصادی آن نزدیک به 12 میلیون دلار برآورد می‌شود. استان مرکزی رتبه ششم کشور در تولید پسته را دارد و بزرگ‌ترین باغ ارگانیک ایران با مساحت 850 هکتار نیز در این استان واقع شده که موفق به دریافت گواهی ارگانیک از آلمان شده است.  </a:t>
            </a:r>
          </a:p>
          <a:p>
            <a:pPr marL="0" indent="0" algn="r">
              <a:buNone/>
            </a:pPr>
            <a:r>
              <a:rPr lang="fa-IR" dirty="0"/>
              <a:t>اسدی با اشاره به ضرورت تأمین آب کافی برای حفظ جایگاه این استان در تولید و صادرات پسته، تصریح کرد:  تولید امسال با وجود پیش‌بینی 17 هزار تن، به‌دلیل مشکلات انرژی و کاهش عملکرد چاه‌های کشاورزی، با افت 25 تا 30 درصدی به 14 هزار تن رسید. در صورت نبود بارندگی و عدم امکان اجرای عملیات «آب‌شویی» در زمستان، تولید سال آینده با مشکل مواجه خواهد شد.  </a:t>
            </a:r>
          </a:p>
          <a:p>
            <a:pPr marL="0" indent="0" algn="r">
              <a:buNone/>
            </a:pPr>
            <a:r>
              <a:rPr lang="fa-IR" dirty="0"/>
              <a:t>مدیر باغبانی جهاد کشاورزی استان مرکزی بیان کرد: استان مرکزی به دلیل شرایط اقلیمی متنوع، علاوه بر پسته، محصولات باغی و زراعی دیگری همچون انگور، انار و گل محمدی را نیز در سطح وسیع تولید می‌کند و در سال‌های اخیر با توسعه باغ‌های مدرن و دریافت گواهی‌های بین‌المللی، جایگاه ویژه‌ای در صادرات محصولات کشاورزی ایران به دست آورده است.</a:t>
            </a:r>
          </a:p>
        </p:txBody>
      </p:sp>
      <p:sp>
        <p:nvSpPr>
          <p:cNvPr id="4" name="Rectangle 2"/>
          <p:cNvSpPr txBox="1">
            <a:spLocks noChangeArrowheads="1"/>
          </p:cNvSpPr>
          <p:nvPr/>
        </p:nvSpPr>
        <p:spPr bwMode="gray">
          <a:xfrm>
            <a:off x="115910" y="5782614"/>
            <a:ext cx="1880315"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تسنیم</a:t>
            </a:r>
            <a:endParaRPr lang="uk-UA" sz="3200" dirty="0">
              <a:cs typeface="B Farnaz" pitchFamily="2" charset="-78"/>
            </a:endParaRPr>
          </a:p>
        </p:txBody>
      </p:sp>
    </p:spTree>
    <p:extLst>
      <p:ext uri="{BB962C8B-B14F-4D97-AF65-F5344CB8AC3E}">
        <p14:creationId xmlns:p14="http://schemas.microsoft.com/office/powerpoint/2010/main" val="2331468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030310"/>
            <a:ext cx="9019356" cy="646090"/>
          </a:xfrm>
        </p:spPr>
        <p:txBody>
          <a:bodyPr/>
          <a:lstStyle/>
          <a:p>
            <a:r>
              <a:rPr lang="fa-IR" b="1" dirty="0">
                <a:hlinkClick r:id="rId2"/>
              </a:rPr>
              <a:t>اما و اگرهای بیمه محصولات کشاورزی در استان مرکزی</a:t>
            </a:r>
            <a:r>
              <a:rPr lang="fa-IR" b="1" dirty="0"/>
              <a:t/>
            </a:r>
            <a:br>
              <a:rPr lang="fa-IR" b="1" dirty="0"/>
            </a:br>
            <a:endParaRPr lang="en-US" dirty="0"/>
          </a:p>
        </p:txBody>
      </p:sp>
      <p:sp>
        <p:nvSpPr>
          <p:cNvPr id="3" name="Content Placeholder 2"/>
          <p:cNvSpPr>
            <a:spLocks noGrp="1"/>
          </p:cNvSpPr>
          <p:nvPr>
            <p:ph idx="1"/>
          </p:nvPr>
        </p:nvSpPr>
        <p:spPr>
          <a:xfrm>
            <a:off x="2111188" y="2205318"/>
            <a:ext cx="9698740" cy="4370294"/>
          </a:xfrm>
        </p:spPr>
        <p:txBody>
          <a:bodyPr>
            <a:normAutofit fontScale="62500" lnSpcReduction="20000"/>
          </a:bodyPr>
          <a:lstStyle/>
          <a:p>
            <a:pPr marL="0" indent="0" algn="r">
              <a:buNone/>
            </a:pPr>
            <a:r>
              <a:rPr lang="fa-IR" b="1" dirty="0"/>
              <a:t>،</a:t>
            </a:r>
            <a:r>
              <a:rPr lang="fa-IR" dirty="0"/>
              <a:t> کشاورزی در ایران نه‌تنها ستون امنیت غذایی، بلکه تنها منبع درآمد برای بسیاری از خانواده‌های روستایی است، در شرایطی که تغییرات اقلیمی و حوادث غیرقابل پیش‌بینی همچون خشکسالی‌های پیاپی و سرمازدگی‌های گسترده، تولید را تهدید می‌کند، بیمه محصولات کشاورزی باید نقش پشتوانه‌ای مطمئن را ایفا کند.</a:t>
            </a:r>
          </a:p>
          <a:p>
            <a:pPr marL="0" indent="0" algn="r">
              <a:buNone/>
            </a:pPr>
            <a:r>
              <a:rPr lang="fa-IR" dirty="0"/>
              <a:t>با این حال، خبر </a:t>
            </a:r>
            <a:r>
              <a:rPr lang="fa-IR" b="1" dirty="0">
                <a:hlinkClick r:id="rId3"/>
              </a:rPr>
              <a:t>بیمه اجباری زراعت و تامین نهاده‌ها در استان مرکزی پیگیری می‌شود</a:t>
            </a:r>
            <a:r>
              <a:rPr lang="fa-IR" b="1" dirty="0"/>
              <a:t> </a:t>
            </a:r>
            <a:r>
              <a:rPr lang="fa-IR" dirty="0"/>
              <a:t>موجی از واکنش‌ها را بین مخاطبان </a:t>
            </a:r>
            <a:r>
              <a:rPr lang="fa-IR" b="1" dirty="0">
                <a:hlinkClick r:id="rId4"/>
              </a:rPr>
              <a:t>ایرنا</a:t>
            </a:r>
            <a:r>
              <a:rPr lang="fa-IR" dirty="0"/>
              <a:t> مرکزی برانگیخت، آنان در نظرات خود از محدودیت‌های بیمه، شرایط‌ فنی همچون بررسی نقشه‌های هوایی و فاصله میان حق بیمه پرداختی با میزان خسارت دریافتی سخن گفتند، این بازخوردها نشان می‌دهد که بیمه کشاورزی، به‌رغم ضرورت و اهمیت آن، همچنان با پرسش‌ها و ابهاماتی همراه است.</a:t>
            </a:r>
          </a:p>
          <a:p>
            <a:pPr marL="0" indent="0">
              <a:buNone/>
            </a:pPr>
            <a:r>
              <a:rPr lang="fa-IR" dirty="0"/>
              <a:t>ایرنا مرکزی اکنون با رویکردی تحلیلی و بی‌طرفانه، این مطالبه را مورد پیگیری قرار داده است تا روشن شود، بیمه اجباری چه اهدافی را دنبال می‌کند؟ سازوکار ارزیابی خسارت چگونه طراحی شده است؟ و در نهایت، این سیاست تا چه اندازه می‌تواند امنیت خاطر برای کشاورزان ایجاد کند؟</a:t>
            </a:r>
          </a:p>
          <a:p>
            <a:pPr marL="0" indent="0" algn="r">
              <a:buNone/>
            </a:pPr>
            <a:r>
              <a:rPr lang="fa-IR" dirty="0"/>
              <a:t>این گزارش تلاش دارد با بازتاب دغدغه‌های کشاورزان و بررسی ابعاد اجرایی بیمه، تصویری روشن از وضعیت موجود ارائه دهد، تصویری که هم اهمیت بیمه را برجسته می‌سازد و هم مسیر اصلاح و بهبود آن را نشان می‌دهد.</a:t>
            </a:r>
          </a:p>
          <a:p>
            <a:pPr marL="0" indent="0" algn="r">
              <a:buNone/>
            </a:pPr>
            <a:r>
              <a:rPr lang="fa-IR" b="1" dirty="0"/>
              <a:t>در پیگیری ایرنا مرکزی، علی صفری رییس سازمان جهاد کشاورزی استان مرکزی نیز در گفت‌وگو با ایرنا به تشریح ابعاد بیمه اجباری پرداخت.</a:t>
            </a:r>
            <a:endParaRPr lang="fa-IR" dirty="0"/>
          </a:p>
          <a:p>
            <a:pPr marL="0" indent="0" algn="r">
              <a:buNone/>
            </a:pPr>
            <a:r>
              <a:rPr lang="fa-IR" dirty="0"/>
              <a:t>او با اشاره به اجبار قانونی بیمه مزارع گفت: طبق قانون باید محصولات اساسی کشاورزی در برابر حوادث و بلایای طبیعی تحت پوشش بیمه اجباری قرار بگیرند، در سال زراعی ۱۴۰۳ تا ۱۴۰۴، در گام نخست گندم و دانه‌های روغنی مشمول بیمه اجباری شدند.</a:t>
            </a:r>
          </a:p>
          <a:p>
            <a:pPr marL="0" indent="0" algn="r">
              <a:buNone/>
            </a:pPr>
            <a:r>
              <a:rPr lang="fa-IR" dirty="0"/>
              <a:t>علی صفری درباره سازوکار اجرایی افزود: سامانه پهنه‌بندی کشاورزی کشور با توجه به اطلاعات زمین‌های زراعی، بیمه زمین‌های زراعی را صادر و پیامک نیز برای کشاورزان ارسال کرد، کارگزار بیمه بخش خصوصی با کشاورزان تماس گرفت و بخشی از آنان به دفاتر مراجعه کرده و مساحت تعیین‌شده را تأیید یا تکذیب کردند، در صورت تکذیب، اصلاح در سامانه پهنه‌بندی انجام و مورد تأیید نهایی قرار گرفت.</a:t>
            </a:r>
          </a:p>
          <a:p>
            <a:pPr marL="0" indent="0" algn="r">
              <a:buNone/>
            </a:pPr>
            <a:r>
              <a:rPr lang="fa-IR" dirty="0"/>
              <a:t>وی ادامه داد: بخشی از کشاورزان نیز استقبال نداشتند که در فروردین‌ماه طبق تصمیم کشوری برای آن‌ها بیمه صادر شد، برای اخذ حق بیمه مقرر شد از محل مطالبات گندم کشاورزان پرداخت انجام شود، اما بخشی از کشاورزان به دلیل نداشتن گندم به بیمه بدهکار هستند.</a:t>
            </a:r>
          </a:p>
          <a:p>
            <a:pPr marL="0" indent="0" algn="r">
              <a:buNone/>
            </a:pPr>
            <a:r>
              <a:rPr lang="fa-IR" dirty="0"/>
              <a:t>رییس سازمان جهاد کشاورزی استان مرکزی در خصوص اعتراض برخی کشاورزان نسبت به سقف خسارت اندک یا پرداخت خسارت منوط به بررسی نقشه‌های هوایی تصریح کرد: بخشی از پرداخت حق بیمه سهم کشاورز و تقریباً ۲ برابر آن سهم دولت است، کشاورز به ازای هر هکتار زمین حدود پنج میلیون و ۵۰۰ هزار ریال پرداخت می‌کند و خسارت تعیین‌شده مربوط به هزینه‌های تولید از جمله بذر تهیه‌شده است.</a:t>
            </a:r>
          </a:p>
          <a:p>
            <a:pPr marL="0" indent="0" algn="r">
              <a:buNone/>
            </a:pPr>
            <a:r>
              <a:rPr lang="fa-IR" dirty="0"/>
              <a:t>صفری با اشاره به برداشت‌های متفاوت کشاورزان گفت: برخی تصور دارند که بیمه خسارت محصول، مثلاً محصول سرمازده را پرداخت می‌کند، در صورتی که خسارت مربوط به هزینه‌های اولیه است نه کل محصولی که کشاورز پیش‌بینی برداشت داشته است.</a:t>
            </a:r>
          </a:p>
          <a:p>
            <a:pPr marL="0" indent="0" algn="r">
              <a:buNone/>
            </a:pPr>
            <a:r>
              <a:rPr lang="fa-IR" dirty="0"/>
              <a:t>او در پاسخ به این موضوع که در این صورت خسارت تعیین‌شده برای کشاورز ناچیز و صرفاً مبلغ بذر خود را دریافت می‌کند، عنوان کرد: شرکت بیمه برای محصولی که قرار بوده برداشت شود مبلغی نمی‌پردازد، اگر محصول تحت پوشش کامل بیمه قرار گیرد، حق بیمه بسیار بیشتری باید پرداخت شود که از عهده کشاورز خارج است.</a:t>
            </a:r>
          </a:p>
          <a:p>
            <a:endParaRPr lang="en-US" dirty="0"/>
          </a:p>
        </p:txBody>
      </p:sp>
      <p:sp>
        <p:nvSpPr>
          <p:cNvPr id="4" name="Rectangle 2"/>
          <p:cNvSpPr txBox="1">
            <a:spLocks noChangeArrowheads="1"/>
          </p:cNvSpPr>
          <p:nvPr/>
        </p:nvSpPr>
        <p:spPr bwMode="gray">
          <a:xfrm>
            <a:off x="115910" y="5782614"/>
            <a:ext cx="1880315"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16464042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957" y="960798"/>
            <a:ext cx="8761413" cy="728480"/>
          </a:xfrm>
        </p:spPr>
        <p:txBody>
          <a:bodyPr/>
          <a:lstStyle/>
          <a:p>
            <a:pPr algn="ctr"/>
            <a:r>
              <a:rPr lang="fa-IR" sz="3200" b="1" dirty="0">
                <a:hlinkClick r:id="rId2"/>
              </a:rPr>
              <a:t>حرکت نوین کشاورزی حفاظتی در استان مرکزی</a:t>
            </a:r>
            <a:r>
              <a:rPr lang="fa-IR" sz="3200" b="1" dirty="0"/>
              <a:t/>
            </a:r>
            <a:br>
              <a:rPr lang="fa-IR" sz="3200" b="1" dirty="0"/>
            </a:br>
            <a:endParaRPr lang="en-US" sz="3200" dirty="0"/>
          </a:p>
        </p:txBody>
      </p:sp>
      <p:sp>
        <p:nvSpPr>
          <p:cNvPr id="3" name="Content Placeholder 2"/>
          <p:cNvSpPr>
            <a:spLocks noGrp="1"/>
          </p:cNvSpPr>
          <p:nvPr>
            <p:ph idx="1"/>
          </p:nvPr>
        </p:nvSpPr>
        <p:spPr>
          <a:xfrm>
            <a:off x="3374264" y="2603500"/>
            <a:ext cx="8371267" cy="3416300"/>
          </a:xfrm>
        </p:spPr>
        <p:txBody>
          <a:bodyPr>
            <a:normAutofit fontScale="85000" lnSpcReduction="20000"/>
          </a:bodyPr>
          <a:lstStyle/>
          <a:p>
            <a:pPr marL="0" indent="0" algn="r">
              <a:buNone/>
            </a:pPr>
            <a:r>
              <a:rPr lang="fa-IR" dirty="0"/>
              <a:t> مدیر زراعت سازمان جهاد کشاورزی استان مرکزی گفت: طرح نمونه آزمایشی (پایلوت) مشارکتی کشاورزی حفاظتی با هدف نهادینه‌سازی روش‌های نوین خاک‌ورزی و کشت مستقیم در اراضی دیم، در روستای تاج‌آباد شهرستان آشتیان آغاز شد.</a:t>
            </a:r>
          </a:p>
          <a:p>
            <a:pPr marL="0" indent="0" algn="r">
              <a:buNone/>
            </a:pPr>
            <a:r>
              <a:rPr lang="fa-IR" b="1" dirty="0"/>
              <a:t>حمید قلی‌پور</a:t>
            </a:r>
            <a:r>
              <a:rPr lang="fa-IR" dirty="0"/>
              <a:t> روز دوشنبه در گفت‌وگو با </a:t>
            </a:r>
            <a:r>
              <a:rPr lang="fa-IR" b="1" dirty="0">
                <a:hlinkClick r:id="rId3"/>
              </a:rPr>
              <a:t>ایرنا</a:t>
            </a:r>
            <a:r>
              <a:rPr lang="fa-IR" dirty="0"/>
              <a:t>، افزود: این طرح با مشارکت مرکز تحقیقات و آموزش کشاورزی و منابع طبیعی استان مرکزی و یکی از شرکت‌های معتبر سازنده ادوات کشاورزی اجرا شده و نمادی از همکاری میان بخش‌های دولتی، علمی، خصوصی و کشاورزان است.</a:t>
            </a:r>
          </a:p>
          <a:p>
            <a:pPr marL="0" indent="0" algn="r">
              <a:buNone/>
            </a:pPr>
            <a:r>
              <a:rPr lang="fa-IR" dirty="0"/>
              <a:t>وی ادامه داد: اجرای مزرعه الگویی کشاورزی حفاظتی در شهرستان آشتیان با توجه به تغییرات اقلیمی و کاهش بارش‌ها، ضرورتی انکارناپذیر است و در همین راستا کمیته فنی کشاورزی حفاظتی استان تشکیل و برنامه‌ریزی‌های گسترده‌ای برای توسعه روش‌های خاک‌ورزی حفاظتی آغاز شده است.</a:t>
            </a:r>
          </a:p>
          <a:p>
            <a:pPr marL="0" indent="0" algn="r">
              <a:buNone/>
            </a:pPr>
            <a:r>
              <a:rPr lang="fa-IR" dirty="0"/>
              <a:t>قلی‌پور اظهار کرد: در این طرح با حذف شخم، انجام کشت مستقیم، حفظ بقایای گیاهی در سطح خاک و رعایت تناوب کشت محصولات، اهدافی چون حفظ رطوبت خاک، جلوگیری از فرسایش، کاهش هزینه‌های تولید از جمله سوخت و نیروی کار و ارتقای حاصلخیزی و مواد آلی خاک در بلندمدت دنبال می‌شود.</a:t>
            </a:r>
          </a:p>
          <a:p>
            <a:pPr marL="0" indent="0" algn="r">
              <a:buNone/>
            </a:pPr>
            <a:r>
              <a:rPr lang="fa-IR" dirty="0"/>
              <a:t>مدیر زراعت سازمان جهاد کشاورزی استان مرکزی ادامه داد: استفاده از فناوری و ماشین‌آلات مدرن برای کاشت بذر در زمین‌های بدون شخم، نشان‌دهنده حرکت جدی در مسیر ترویج کشاورزی حفاظتی است و حضور کشاورزان علاقمند در این طرح پایلوت برای انتقال تجربیات و گسترش آن در بین سایر بهره‌برداران اهمیت ویژه دارد.</a:t>
            </a:r>
          </a:p>
          <a:p>
            <a:endParaRPr lang="en-US" dirty="0"/>
          </a:p>
        </p:txBody>
      </p:sp>
      <p:sp>
        <p:nvSpPr>
          <p:cNvPr id="4" name="Rectangle 2"/>
          <p:cNvSpPr txBox="1">
            <a:spLocks noChangeArrowheads="1"/>
          </p:cNvSpPr>
          <p:nvPr/>
        </p:nvSpPr>
        <p:spPr bwMode="gray">
          <a:xfrm>
            <a:off x="128789" y="5782614"/>
            <a:ext cx="2266682"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23362153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hlinkClick r:id="rId2"/>
              </a:rPr>
              <a:t>توزیع ۲ هزار و ۵۸۰ کیسه آرد مازاد در خمین</a:t>
            </a:r>
            <a:r>
              <a:rPr lang="fa-IR" b="1" dirty="0"/>
              <a:t/>
            </a:r>
            <a:br>
              <a:rPr lang="fa-IR" b="1" dirty="0"/>
            </a:br>
            <a:endParaRPr lang="en-US" dirty="0"/>
          </a:p>
        </p:txBody>
      </p:sp>
      <p:sp>
        <p:nvSpPr>
          <p:cNvPr id="3" name="Content Placeholder 2"/>
          <p:cNvSpPr>
            <a:spLocks noGrp="1"/>
          </p:cNvSpPr>
          <p:nvPr>
            <p:ph idx="1"/>
          </p:nvPr>
        </p:nvSpPr>
        <p:spPr>
          <a:xfrm>
            <a:off x="3554569" y="2603500"/>
            <a:ext cx="8229600" cy="3416300"/>
          </a:xfrm>
        </p:spPr>
        <p:txBody>
          <a:bodyPr>
            <a:normAutofit fontScale="85000" lnSpcReduction="20000"/>
          </a:bodyPr>
          <a:lstStyle/>
          <a:p>
            <a:pPr marL="0" indent="0" algn="r">
              <a:buNone/>
            </a:pPr>
            <a:r>
              <a:rPr lang="fa-IR" dirty="0"/>
              <a:t>خمین - ایرنا - رییس جهادکشاورزی خمین گفت: ۲‌هزار و ۵۸۰ کیسه آرد مازاد بر سهمیه از ابتدای امسال تاکنون در واحدهای نانوایی خمین توزیع شد.</a:t>
            </a:r>
          </a:p>
          <a:p>
            <a:pPr marL="0" indent="0" algn="r">
              <a:buNone/>
            </a:pPr>
            <a:r>
              <a:rPr lang="fa-IR" b="1" dirty="0"/>
              <a:t>احمدرضا جعفری</a:t>
            </a:r>
            <a:r>
              <a:rPr lang="fa-IR" dirty="0"/>
              <a:t> روز یکشنبه در گفت و گو با </a:t>
            </a:r>
            <a:r>
              <a:rPr lang="fa-IR" b="1" dirty="0">
                <a:hlinkClick r:id="rId3"/>
              </a:rPr>
              <a:t>ایرنا</a:t>
            </a:r>
            <a:r>
              <a:rPr lang="fa-IR" dirty="0"/>
              <a:t>، افزود: ۱۵ واحد نانوایی به منظور ارائه خدمات به شهروندان در سال جاری ۲ شیفت شدند.</a:t>
            </a:r>
          </a:p>
          <a:p>
            <a:pPr marL="0" indent="0" algn="r">
              <a:buNone/>
            </a:pPr>
            <a:r>
              <a:rPr lang="fa-IR" dirty="0"/>
              <a:t>وی با اشاره به پیگیری سهمیه آرد ۲۰۴ واحد نانوایی در خمین ادامه داد: ۱۲۵ مورد بازرسی از واحدهای نانوایی این شهرستان در سال جاری انجام و ۱۲۰ کارت با تراکنش‌های مشکوک بررسی شد.</a:t>
            </a:r>
          </a:p>
          <a:p>
            <a:pPr marL="0" indent="0" algn="r">
              <a:buNone/>
            </a:pPr>
            <a:r>
              <a:rPr lang="fa-IR" dirty="0"/>
              <a:t>رییس جهادکشاورزی خمین گفت: ۱۲۵ تُن کالای اساسی از ابتدای امسال به منظور تنظیم بازار و با نرخ مصوب دولتی در این شهرستان توزیع شد.</a:t>
            </a:r>
          </a:p>
          <a:p>
            <a:pPr marL="0" indent="0" algn="r">
              <a:buNone/>
            </a:pPr>
            <a:r>
              <a:rPr lang="fa-IR" dirty="0"/>
              <a:t>جعفری بیان کرد: این اقلام شامل ۷۳ تن برنج ، ۳۰تن مرغ منجمد و پنج تن گوشت منجمد، پنج تن قند دولتی و ۱۲ تن شکر دولتی بوده است.</a:t>
            </a:r>
          </a:p>
          <a:p>
            <a:pPr marL="0" indent="0" algn="r">
              <a:buNone/>
            </a:pPr>
            <a:r>
              <a:rPr lang="fa-IR" dirty="0"/>
              <a:t>وی با اشاره به انجام ۸۸۲ مورد بازرسی از اصناف توزیع مواد غذایی خمین در سال جاری افزود: ۱۰۷ فقره پرونده تخلفات اصناف به تعزیرات حکومتی ارجاع داده شد.</a:t>
            </a:r>
          </a:p>
          <a:p>
            <a:pPr marL="0" indent="0" algn="r">
              <a:buNone/>
            </a:pPr>
            <a:r>
              <a:rPr lang="fa-IR" dirty="0"/>
              <a:t>خمین در جنوب استان مرکزی است و این شهرستان ۱۰۷هزار نفر جمعیت دارد.</a:t>
            </a:r>
          </a:p>
          <a:p>
            <a:endParaRPr lang="en-US" dirty="0"/>
          </a:p>
        </p:txBody>
      </p:sp>
      <p:sp>
        <p:nvSpPr>
          <p:cNvPr id="4" name="Rectangle 2"/>
          <p:cNvSpPr txBox="1">
            <a:spLocks noChangeArrowheads="1"/>
          </p:cNvSpPr>
          <p:nvPr/>
        </p:nvSpPr>
        <p:spPr bwMode="gray">
          <a:xfrm>
            <a:off x="128789" y="5782614"/>
            <a:ext cx="2266682"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34324725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519706"/>
            <a:ext cx="8761413" cy="156693"/>
          </a:xfrm>
        </p:spPr>
        <p:txBody>
          <a:bodyPr/>
          <a:lstStyle/>
          <a:p>
            <a:pPr algn="r"/>
            <a:r>
              <a:rPr lang="fa-IR" sz="2400" b="1" dirty="0">
                <a:hlinkClick r:id="rId2"/>
              </a:rPr>
              <a:t>موقعیت استراتژیک استان مرکزی نقش مهمی در توسعه صنایع تبدیلی دارد</a:t>
            </a:r>
            <a:r>
              <a:rPr lang="fa-IR" sz="2400" b="1" dirty="0"/>
              <a:t/>
            </a:r>
            <a:br>
              <a:rPr lang="fa-IR" sz="2400" b="1" dirty="0"/>
            </a:br>
            <a:r>
              <a:rPr lang="fa-IR" sz="2400" dirty="0">
                <a:hlinkClick r:id="rId3" tooltip="موقعیت استراتژیک استان مرکزی نقش مهمی در توسعه صنایع تبدیلی دارد"/>
              </a:rPr>
              <a:t/>
            </a:r>
            <a:br>
              <a:rPr lang="fa-IR" sz="2400" dirty="0">
                <a:hlinkClick r:id="rId3" tooltip="موقعیت استراتژیک استان مرکزی نقش مهمی در توسعه صنایع تبدیلی دارد"/>
              </a:rPr>
            </a:br>
            <a:endParaRPr lang="en-US" sz="2400" dirty="0"/>
          </a:p>
        </p:txBody>
      </p:sp>
      <p:sp>
        <p:nvSpPr>
          <p:cNvPr id="3" name="Content Placeholder 2"/>
          <p:cNvSpPr>
            <a:spLocks noGrp="1"/>
          </p:cNvSpPr>
          <p:nvPr>
            <p:ph idx="1"/>
          </p:nvPr>
        </p:nvSpPr>
        <p:spPr>
          <a:xfrm>
            <a:off x="2485622" y="2603499"/>
            <a:ext cx="9427335" cy="3758663"/>
          </a:xfrm>
        </p:spPr>
        <p:txBody>
          <a:bodyPr>
            <a:normAutofit fontScale="77500" lnSpcReduction="20000"/>
          </a:bodyPr>
          <a:lstStyle/>
          <a:p>
            <a:pPr marL="0" indent="0" algn="r">
              <a:buNone/>
            </a:pPr>
            <a:r>
              <a:rPr lang="fa-IR" dirty="0"/>
              <a:t>راک - ایرنا - مدیرکل امور اقتصادی وزارت جهاد کشاورزی گفت: موقعیت استراتژیک استان مرکزی زمینه‌ساز حضور شرکت‌های بزرگ و توسعه صنایع تبدیلی و فرآوری در این منطقه شده است.</a:t>
            </a:r>
          </a:p>
          <a:p>
            <a:pPr marL="0" indent="0" algn="r">
              <a:buNone/>
            </a:pPr>
            <a:r>
              <a:rPr lang="fa-IR" b="1" dirty="0">
                <a:hlinkClick r:id="rId4"/>
              </a:rPr>
              <a:t>به گزارش ایرنا</a:t>
            </a:r>
            <a:r>
              <a:rPr lang="fa-IR" dirty="0"/>
              <a:t>، </a:t>
            </a:r>
            <a:r>
              <a:rPr lang="fa-IR" b="1" dirty="0"/>
              <a:t>محمد خالدی</a:t>
            </a:r>
            <a:r>
              <a:rPr lang="fa-IR" dirty="0"/>
              <a:t> عصر شنبه در حاشیه بازدید از کشتارگاه صنعتی دام درحال ساخت داودآباد اراک، افزود: این استان به دلیل قرار گرفتن در مسیرهای ارتباطی مهم کشور و برخورداری از ظرفیت‌های تولیدی، جایگاه ویژه‌ای در توسعه صنایع تبدیلی دارد.</a:t>
            </a:r>
          </a:p>
          <a:p>
            <a:pPr marL="0" indent="0" algn="r">
              <a:buNone/>
            </a:pPr>
            <a:r>
              <a:rPr lang="fa-IR" dirty="0"/>
              <a:t>وی ادامه داد: تاکنون کشتارگاه صنعتی و پیشرفته در استان مرکزی وجود نداشته اما با تخصیص منابع در سال گذشته، پروژه احداث کشتارگاه با پیشرفت فیزیکی بیش از ۷۰ درصد در حال اجرا است و تکمیل آن می‌تواند حلقه اتصال تولید دام به بازار مصرف را تقویت کند.</a:t>
            </a:r>
          </a:p>
          <a:p>
            <a:pPr marL="0" indent="0" algn="r">
              <a:buNone/>
            </a:pPr>
            <a:r>
              <a:rPr lang="fa-IR" dirty="0"/>
              <a:t>مدیرکل امور اقتصادی وزارت جهاد کشاورزی با اشاره به حضور شرکت‌های بزرگ استان مرکزی در بخش فرآوری، اظهار کرد: موقعیت استراتژیک این منطقه باعث شده سرمایه‌گذاران توجه ویژه‌ای به صنایع تبدیلی و تکمیلی داشته باشند و این روند می‌تواند نقش مهمی در رونق اقتصادی و ایجاد اشتغال ایفا کند.</a:t>
            </a:r>
          </a:p>
          <a:p>
            <a:pPr marL="0" indent="0" algn="r">
              <a:buNone/>
            </a:pPr>
            <a:r>
              <a:rPr lang="fa-IR" dirty="0"/>
              <a:t>خالدی گفت: وزارت جهاد کشاورزی با همکاری مسئولان استانی و بانک کشاورزی حمایت‌های لازم را برای تکمیل پروژه‌های دام و فرآوری در استان انجام خواهد داد تا ظرفیت‌های موجود به بهترین شکل مورد استفاده قرار گیرد.</a:t>
            </a:r>
          </a:p>
          <a:p>
            <a:pPr marL="0" indent="0" algn="r">
              <a:buNone/>
            </a:pPr>
            <a:r>
              <a:rPr lang="fa-IR" dirty="0"/>
              <a:t>به گزارش </a:t>
            </a:r>
            <a:r>
              <a:rPr lang="fa-IR" b="1" dirty="0">
                <a:hlinkClick r:id="rId4"/>
              </a:rPr>
              <a:t>ایرنا</a:t>
            </a:r>
            <a:r>
              <a:rPr lang="fa-IR" dirty="0"/>
              <a:t>، کشتارگاه صنعتی با زیربنای ۱۳ هزار و ۷۰۰ متر مربع در ۲ طبقه و در زمینی به مساحت ۴۰ هزار متر مربع احداث شده و این مجموعه دارای خطوط </a:t>
            </a:r>
            <a:r>
              <a:rPr lang="fa-IR" dirty="0" smtClean="0"/>
              <a:t>کشتارمجزا </a:t>
            </a:r>
            <a:r>
              <a:rPr lang="fa-IR" dirty="0"/>
              <a:t>شامل خط دام سبک (گوسفند)، خط دام سنگین (گاو) است. در طبقه نخست بخش آلایش و فرآوری جانبی قرار دارد و در طبقه دوم واحد بسته‌بندی گوشت طراحی شده است.</a:t>
            </a:r>
          </a:p>
          <a:p>
            <a:pPr marL="0" indent="0" algn="r">
              <a:buNone/>
            </a:pPr>
            <a:r>
              <a:rPr lang="fa-IR" dirty="0"/>
              <a:t>برای اجرای این پروژه اعتباری بالغ بر ۱۵۰ میلیارد تومان تخصیص یافته است. این مجموعه با هدف ارتقای ظرفیت کشتار صنعتی و بهبود فرآیند بسته‌بندی و عرضه گوشت راه‌اندازی شده و انتظار می‌رود نقش مهمی در تأمین نیازهای بازار ایفا کند.</a:t>
            </a:r>
          </a:p>
          <a:p>
            <a:endParaRPr lang="en-US" dirty="0"/>
          </a:p>
        </p:txBody>
      </p:sp>
      <p:sp>
        <p:nvSpPr>
          <p:cNvPr id="4" name="Rectangle 2"/>
          <p:cNvSpPr txBox="1">
            <a:spLocks noChangeArrowheads="1"/>
          </p:cNvSpPr>
          <p:nvPr/>
        </p:nvSpPr>
        <p:spPr bwMode="gray">
          <a:xfrm>
            <a:off x="128789" y="5782614"/>
            <a:ext cx="2266682" cy="96566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2926106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3200" y="5342965"/>
            <a:ext cx="2521339" cy="113553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800" dirty="0" smtClean="0">
                <a:cs typeface="B Farnaz" pitchFamily="2" charset="-78"/>
              </a:rPr>
              <a:t>خبرگزاری فارس </a:t>
            </a:r>
            <a:r>
              <a:rPr lang="fa-IR" sz="4800" dirty="0" smtClean="0">
                <a:cs typeface="B Farnaz" pitchFamily="2" charset="-78"/>
              </a:rPr>
              <a:t>  </a:t>
            </a:r>
            <a:endParaRPr lang="uk-UA" sz="4800" dirty="0">
              <a:cs typeface="B Farnaz" pitchFamily="2" charset="-78"/>
            </a:endParaRPr>
          </a:p>
        </p:txBody>
      </p:sp>
      <p:sp>
        <p:nvSpPr>
          <p:cNvPr id="2" name="Content Placeholder 1"/>
          <p:cNvSpPr>
            <a:spLocks noGrp="1"/>
          </p:cNvSpPr>
          <p:nvPr>
            <p:ph idx="1"/>
          </p:nvPr>
        </p:nvSpPr>
        <p:spPr>
          <a:xfrm>
            <a:off x="3377682" y="2258007"/>
            <a:ext cx="8360228" cy="4220487"/>
          </a:xfrm>
        </p:spPr>
        <p:txBody>
          <a:bodyPr>
            <a:normAutofit fontScale="70000" lnSpcReduction="20000"/>
          </a:bodyPr>
          <a:lstStyle/>
          <a:p>
            <a:pPr marL="0" indent="0" algn="r">
              <a:buNone/>
            </a:pPr>
            <a:r>
              <a:rPr lang="fa-IR" dirty="0" smtClean="0"/>
              <a:t>مدیر </a:t>
            </a:r>
            <a:r>
              <a:rPr lang="fa-IR" dirty="0"/>
              <a:t>کل جهاد کشاورزی استان مرکزی گفت: تولید زعفران به عنوان محصول کم‌آب‌بر در استان مرکزی رونق گرفته است.</a:t>
            </a:r>
          </a:p>
          <a:p>
            <a:pPr marL="0" indent="0" algn="r">
              <a:buNone/>
            </a:pPr>
            <a:r>
              <a:rPr lang="fa-IR" dirty="0"/>
              <a:t>به گزارش خبرگزاری فارس از محلات، علی صفری ظهر امروز در حاشیه مراسم افتتاحیه هشتمین فرش سرگل محلات که در بوستان سلامت این شهر برگزار شد، رویکرد بخش کشاورزی در برگزاری جشنواره‌ها را برندسازی، ترویج و آموزش برای صنعت کشاورزی دانست و اظهار کرد: تعییرات صنعت گل و گیاه استان چشمگیر بوده و این صنعت با اتوماسیون گسترش داشته و تولید رونق پیدا کرده است.وی ادامه داد: یکی از اهداف ما در بخش کشاورزی، هوشمندسازی آن است که اگر به درستی پیش نرود، با محدودیت‌های اقلیمی و بارندگی، با مشکل مواجه خواهیم شد. گل‌کاران برای جلوگیری از چالش باید در این خصوص پیش‌قدم شوند و جهاد کشاورزی نیز در قالب تسهیلات همراه خواهد بود.مدیر کل جهاد کشاورزی استان مرکزی بیان کرد: تقاضا برای ایجاد مجتمع‌های گلخانه‌ای در سطح شهرستان بالا بوده و مشکلات زمین در این شهر وجود ندارد اما آب مشکل اصلی این صنعت است. کسانی که دارای زمین کشاورزی همراه آب هستند می‌توانند برای احداث مجتمع‌های گلخانه‌ای اقدام کنند و مجوز به همراه تسهیلات بانکی در اختیار آنان قرار داده خواهد شد.صفری تصریح کرد: تنها راه گسترش گلخانه‌ها در محلات و ایجاد ارزش افزوده مطلوب، ایجاد مجتمع‌های گلخانه‌ای است.وی با اشاره به ناترازی‌های صنعت کشاورزی در استان، گفت: محلات دارای مزارع انرژی‌های خورشیدی بزرگ مقیاس است و کشاورزان و گلکاران باید نسبت به ایجاد مزرعه‌های خورشیدی کوچک مقیاس برای چاه‌های کشاورزی اقدام کنند.</a:t>
            </a:r>
          </a:p>
          <a:p>
            <a:pPr marL="0" indent="0" algn="r">
              <a:buNone/>
            </a:pPr>
            <a:r>
              <a:rPr lang="fa-IR" dirty="0"/>
              <a:t>مدیر کل جهاد کشاورزی استان مرکزی اظهار کرد: استفاده از نیروی خورشیدی علاوه بر غلبه بر ناترازی‌ها، پایداری تولید را به همراه خواهد داشت. زیرساخت‌های مجتمع ماهیان زینتی احداث شده و در مرحله واگذاری زمین هستیم. مراجعات برای ادامه کار در این خصوص ضعیف است.صفری ادامه داد: سرمایه‌گذاری در زمینه ماهیان زینتی، ارزش افزوده خوبی را به همراه خواهد داشت و با بهره‌برداری این مجتمع، رتبه استان مرکزی در تولید و صادرات ماهیان زینتی ارتقا پیدا خواهد کرد.وی با تاکید بر بهره‌گیری از سامانه‌های نوین آبیاری، افزود: مبلغی به عنوان اعتبارات بلاعوض در این خصوص در نظر گرفته شده است. استان مرکزی هوشمندسازی آب را آغاز کرده و یکی از استان‌های پیشرو در این زمینه هستیم و تلاش می‌کنیم تا بتوانیم هدف اصلی برنامه هفتم که افزایش بهره‌وری آب است، را محقق کنیم.مدیر کل جهاد کشاورزی استان مرکزی تصریح کرد: ما به صنعتگران استان افتخار می‌کنیم اما بخش کشاورزی در تولید محصولات اصلی خودکفا بوده و صادرکننده محسوب می‌شود. در تولید گندم، گوشت قرمز، مرغ، تخم مرغ و شیر  بین ۳۰ تا ۷۰ درصد مازاد داریم که به استان‌های کشور صادر می‌شود.صفری گفت: استان مرکزی در ایجاد و توسعه مزارع زعفران به عنوان کم‌آب‌برترین محصول کشاورزی با سرعت مطلوبی در حال حرکت بوده که تولید سالانه استان با حدود ۲ و نیم تن در حال افزایش است.</a:t>
            </a:r>
            <a:br>
              <a:rPr lang="fa-IR" dirty="0"/>
            </a:br>
            <a:endParaRPr lang="en-US" dirty="0"/>
          </a:p>
        </p:txBody>
      </p:sp>
      <p:sp>
        <p:nvSpPr>
          <p:cNvPr id="3" name="Rectangle 2"/>
          <p:cNvSpPr/>
          <p:nvPr/>
        </p:nvSpPr>
        <p:spPr>
          <a:xfrm>
            <a:off x="2415822" y="1128889"/>
            <a:ext cx="6084711" cy="461665"/>
          </a:xfrm>
          <a:prstGeom prst="rect">
            <a:avLst/>
          </a:prstGeom>
        </p:spPr>
        <p:txBody>
          <a:bodyPr wrap="square">
            <a:spAutoFit/>
          </a:bodyPr>
          <a:lstStyle/>
          <a:p>
            <a:r>
              <a:rPr lang="fa-IR" sz="2400" dirty="0">
                <a:ln w="0"/>
                <a:solidFill>
                  <a:schemeClr val="accent1"/>
                </a:solidFill>
                <a:effectLst>
                  <a:outerShdw blurRad="38100" dist="25400" dir="5400000" algn="ctr" rotWithShape="0">
                    <a:srgbClr val="6E747A">
                      <a:alpha val="43000"/>
                    </a:srgbClr>
                  </a:outerShdw>
                </a:effectLst>
              </a:rPr>
              <a:t>تولید زعفران </a:t>
            </a:r>
            <a:r>
              <a:rPr lang="fa-IR" sz="2400" dirty="0" smtClean="0">
                <a:ln w="0"/>
                <a:solidFill>
                  <a:schemeClr val="accent1"/>
                </a:solidFill>
                <a:effectLst>
                  <a:outerShdw blurRad="38100" dist="25400" dir="5400000" algn="ctr" rotWithShape="0">
                    <a:srgbClr val="6E747A">
                      <a:alpha val="43000"/>
                    </a:srgbClr>
                  </a:outerShdw>
                </a:effectLst>
              </a:rPr>
              <a:t>کم‌آب‌ بر </a:t>
            </a:r>
            <a:r>
              <a:rPr lang="fa-IR" sz="2400" dirty="0">
                <a:ln w="0"/>
                <a:solidFill>
                  <a:schemeClr val="accent1"/>
                </a:solidFill>
                <a:effectLst>
                  <a:outerShdw blurRad="38100" dist="25400" dir="5400000" algn="ctr" rotWithShape="0">
                    <a:srgbClr val="6E747A">
                      <a:alpha val="43000"/>
                    </a:srgbClr>
                  </a:outerShdw>
                </a:effectLst>
              </a:rPr>
              <a:t>در استان مرکزی رونق گرفت</a:t>
            </a:r>
          </a:p>
        </p:txBody>
      </p:sp>
    </p:spTree>
    <p:extLst>
      <p:ext uri="{BB962C8B-B14F-4D97-AF65-F5344CB8AC3E}">
        <p14:creationId xmlns:p14="http://schemas.microsoft.com/office/powerpoint/2010/main" val="40272314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0158"/>
            <a:ext cx="8761413" cy="736242"/>
          </a:xfrm>
        </p:spPr>
        <p:txBody>
          <a:bodyPr/>
          <a:lstStyle/>
          <a:p>
            <a:pPr algn="r"/>
            <a:r>
              <a:rPr lang="fa-IR" sz="3200" b="1" dirty="0">
                <a:hlinkClick r:id="rId2"/>
              </a:rPr>
              <a:t>کشاورزی استان مرکزی نیازمند نگاه تازه</a:t>
            </a:r>
            <a:r>
              <a:rPr lang="fa-IR" sz="3200" b="1" dirty="0"/>
              <a:t/>
            </a:r>
            <a:br>
              <a:rPr lang="fa-IR" sz="3200" b="1" dirty="0"/>
            </a:br>
            <a:endParaRPr lang="en-US" sz="3200" dirty="0"/>
          </a:p>
        </p:txBody>
      </p:sp>
      <p:sp>
        <p:nvSpPr>
          <p:cNvPr id="3" name="Content Placeholder 2"/>
          <p:cNvSpPr>
            <a:spLocks noGrp="1"/>
          </p:cNvSpPr>
          <p:nvPr>
            <p:ph idx="1"/>
          </p:nvPr>
        </p:nvSpPr>
        <p:spPr>
          <a:xfrm>
            <a:off x="2962140" y="2603500"/>
            <a:ext cx="8603087" cy="3416300"/>
          </a:xfrm>
        </p:spPr>
        <p:txBody>
          <a:bodyPr>
            <a:normAutofit fontScale="92500" lnSpcReduction="10000"/>
          </a:bodyPr>
          <a:lstStyle/>
          <a:p>
            <a:pPr marL="0" indent="0" algn="r">
              <a:buNone/>
            </a:pPr>
            <a:r>
              <a:rPr lang="fa-IR" dirty="0"/>
              <a:t>اراک - ایرنا - رییس سازمان جهاد کشاورزی استان مرکزی با اشاره به ضرورت تحول در شیوه‌های مدیریت و برنامه‌ریزی بخش کشاورزی گفت: دستیابی به توسعه پایدار در این بخش نیاز به فاصله گرفتن از نگاه‌های سنتی و بهره‌گیری از دانش روز و راهکارهای نوین دارد و باید مسیر تازه‌ای برای ارتقای تولید و افزایش بهره‌وری ترسیم کرد.</a:t>
            </a:r>
          </a:p>
          <a:p>
            <a:pPr marL="0" indent="0" algn="r">
              <a:buNone/>
            </a:pPr>
            <a:r>
              <a:rPr lang="fa-IR" b="1" dirty="0"/>
              <a:t>علی صفری</a:t>
            </a:r>
            <a:r>
              <a:rPr lang="fa-IR" dirty="0"/>
              <a:t> روز سه‌شنبه در گفت و گو با </a:t>
            </a:r>
            <a:r>
              <a:rPr lang="fa-IR" b="1" dirty="0">
                <a:hlinkClick r:id="rId3"/>
              </a:rPr>
              <a:t>ایرنا</a:t>
            </a:r>
            <a:r>
              <a:rPr lang="fa-IR" dirty="0"/>
              <a:t>، افزود: بخش کشاورزی استان مرکزی ظرفیت‌های گسترده‌ای دارد که اگر با برنامه‌ریزی دقیق و حمایت‌های هدفمند همراه شود، می‌تواند علاوه بر تامین امنیت غذایی، نقش مهمی در رونق اقتصادی و ایجاد اشتغال ایفا کند.</a:t>
            </a:r>
          </a:p>
          <a:p>
            <a:pPr marL="0" indent="0" algn="r">
              <a:buNone/>
            </a:pPr>
            <a:r>
              <a:rPr lang="fa-IR" dirty="0"/>
              <a:t>وی با بیان اینکه برخی چالش‌ها همچون کمبود منابع آبی و تغییرات اقلیمی نیازمند مدیریت علمی هستند، اظهار کرد: اجرای طرح‌های نوین آبیاری، توسعه کشت‌های گلخانه‌ای و استفاده از فناوری‌های جدید در تولید محصولات، از جمله اقداماتی است که می‌تواند مشکلات موجود را کاهش دهد.</a:t>
            </a:r>
          </a:p>
          <a:p>
            <a:pPr marL="0" indent="0" algn="r">
              <a:buNone/>
            </a:pPr>
            <a:r>
              <a:rPr lang="fa-IR" dirty="0"/>
              <a:t>رییس سازمان جهاد کشاورزی استان مرکزی همچنین بر اهمیت مشارکت کشاورزان و بهره‌برداران در اجرای برنامه‌ها تاکید کرد و گفت: موفقیت هر طرحی زمانی تضمین می‌شود که مردم خود را در آن سهیم بدانند و با اعتماد و همکاری، مسیر توسعه را هموار کنند.</a:t>
            </a:r>
          </a:p>
          <a:p>
            <a:endParaRPr lang="en-US" dirty="0"/>
          </a:p>
        </p:txBody>
      </p:sp>
      <p:sp>
        <p:nvSpPr>
          <p:cNvPr id="4"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31375775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19"/>
            <a:ext cx="8761413" cy="919517"/>
          </a:xfrm>
        </p:spPr>
        <p:txBody>
          <a:bodyPr/>
          <a:lstStyle/>
          <a:p>
            <a:pPr algn="r"/>
            <a:r>
              <a:rPr lang="fa-IR" b="1" dirty="0">
                <a:hlinkClick r:id="rId2"/>
              </a:rPr>
              <a:t>طلای سرخ امیدی نو برای کشاورزان خمین </a:t>
            </a:r>
            <a:r>
              <a:rPr lang="fa-IR" b="1" dirty="0"/>
              <a:t/>
            </a:r>
            <a:br>
              <a:rPr lang="fa-IR" b="1" dirty="0"/>
            </a:br>
            <a:endParaRPr lang="en-US" dirty="0"/>
          </a:p>
        </p:txBody>
      </p:sp>
      <p:sp>
        <p:nvSpPr>
          <p:cNvPr id="3" name="Content Placeholder 2"/>
          <p:cNvSpPr>
            <a:spLocks noGrp="1"/>
          </p:cNvSpPr>
          <p:nvPr>
            <p:ph idx="1"/>
          </p:nvPr>
        </p:nvSpPr>
        <p:spPr>
          <a:xfrm>
            <a:off x="3245476" y="2603500"/>
            <a:ext cx="8435662" cy="3416300"/>
          </a:xfrm>
        </p:spPr>
        <p:txBody>
          <a:bodyPr>
            <a:normAutofit fontScale="92500" lnSpcReduction="20000"/>
          </a:bodyPr>
          <a:lstStyle/>
          <a:p>
            <a:pPr marL="0" indent="0" algn="r">
              <a:buNone/>
            </a:pPr>
            <a:r>
              <a:rPr lang="fa-IR" dirty="0"/>
              <a:t>خمین - ایرنا - در دل دشت‌های طلایی خمین، جایی که آفتاب با مهربانی بر خاک می‌تابد و نسیم پاییزی عطر زندگی را در فضا می‌پراکند، زعفران چون نگینی سرخ بر انگشتری طبیعت می‌درخشد و هر گل زعفران روایتگر داستانی از صبر و عشقی است که ریشه در فرهنگ کشاورزی این دیار دارد .</a:t>
            </a:r>
          </a:p>
          <a:p>
            <a:pPr marL="0" indent="0" algn="r">
              <a:buNone/>
            </a:pPr>
            <a:r>
              <a:rPr lang="fa-IR" b="1" dirty="0">
                <a:hlinkClick r:id="rId3"/>
              </a:rPr>
              <a:t>به گزارش ایرنا</a:t>
            </a:r>
            <a:r>
              <a:rPr lang="fa-IR" dirty="0"/>
              <a:t>، خمین با بهره‌گیری از اقلیم معتدل، خاک حاصلخیز و تلاش بی‌وقفه کشاورزان سخت‌کوش، به یکی از قطب‌های نوظهور کشت زعفران در ایران بدل شده است و زعفران خمین نه تنها جلوه‌ای از زیبایی و طراوت است، بلکه نمادی از امید، اشتغال‌زایی و توسعه پایدار در منطقه به شمار می‌رود.</a:t>
            </a:r>
          </a:p>
          <a:p>
            <a:pPr marL="0" indent="0" algn="r">
              <a:buNone/>
            </a:pPr>
            <a:r>
              <a:rPr lang="fa-IR" dirty="0"/>
              <a:t>آبان ماه و آذرماه هرسال در کنار رنگ نارنجی پاییز می‌توان رنگ بنفش زعفران و عطر آرامش بخش این </a:t>
            </a:r>
            <a:r>
              <a:rPr lang="fa-IR" dirty="0" smtClean="0"/>
              <a:t>گیاهدارویی </a:t>
            </a:r>
            <a:r>
              <a:rPr lang="fa-IR" dirty="0"/>
              <a:t>و غذایی را در شهر حس کرد.</a:t>
            </a:r>
          </a:p>
          <a:p>
            <a:pPr marL="0" indent="0" algn="r">
              <a:buNone/>
            </a:pPr>
            <a:r>
              <a:rPr lang="fa-IR" dirty="0"/>
              <a:t>آگهی‌های به کارگیری کارگر برای چیدن گل زعفران، تصاویر مختلف از برداشت این گیاه خوش و آب و رنگ در شبکه‌های اجتماعی و فروش خانگی این محصول گران نشان دهنده استقبال مردم خمین از تولید زعفران در روزهای پاییزی که دل آسمان نمی‌گیرد، است.</a:t>
            </a:r>
          </a:p>
          <a:p>
            <a:pPr marL="0" indent="0">
              <a:buNone/>
            </a:pPr>
            <a:r>
              <a:rPr lang="fa-IR" dirty="0"/>
              <a:t/>
            </a:r>
            <a:br>
              <a:rPr lang="fa-IR" dirty="0"/>
            </a:br>
            <a:endParaRPr lang="en-US" dirty="0"/>
          </a:p>
        </p:txBody>
      </p:sp>
      <p:sp>
        <p:nvSpPr>
          <p:cNvPr id="6"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22500675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a:hlinkClick r:id="rId2"/>
              </a:rPr>
              <a:t>پایان فصل پسته در استان مرکزی با ۱۴ هزار تن محصول</a:t>
            </a:r>
            <a:r>
              <a:rPr lang="fa-IR" b="1" dirty="0"/>
              <a:t/>
            </a:r>
            <a:br>
              <a:rPr lang="fa-IR" b="1" dirty="0"/>
            </a:br>
            <a:endParaRPr lang="en-US" dirty="0"/>
          </a:p>
        </p:txBody>
      </p:sp>
      <p:sp>
        <p:nvSpPr>
          <p:cNvPr id="3" name="Content Placeholder 2"/>
          <p:cNvSpPr>
            <a:spLocks noGrp="1"/>
          </p:cNvSpPr>
          <p:nvPr>
            <p:ph idx="1"/>
          </p:nvPr>
        </p:nvSpPr>
        <p:spPr>
          <a:xfrm>
            <a:off x="3168203" y="2603499"/>
            <a:ext cx="8049296" cy="3810179"/>
          </a:xfrm>
        </p:spPr>
        <p:txBody>
          <a:bodyPr>
            <a:normAutofit fontScale="62500" lnSpcReduction="20000"/>
          </a:bodyPr>
          <a:lstStyle/>
          <a:p>
            <a:pPr marL="0" indent="0" algn="r">
              <a:buNone/>
            </a:pPr>
            <a:r>
              <a:rPr lang="fa-IR" dirty="0"/>
              <a:t>اراک - ایرنا - معاون باغبانی سازمان جهاد کشاورزی استان مرکزی گفت: برداشت پسته در استان مرکزی پایان یافته و امسال با وجود پیش‌بینی تولید ۱۷ هزار تن، به‌دلیل ناترازی انرژی و تاثیر آن بر برق چاه‌های کشاورزی، میزان تولید با کاهش ۲۵ تا ۳۰ درصدی به ۱۴ هزار تن رسید.</a:t>
            </a:r>
          </a:p>
          <a:p>
            <a:pPr marL="0" indent="0" algn="r">
              <a:buNone/>
            </a:pPr>
            <a:r>
              <a:rPr lang="fa-IR" b="1" dirty="0"/>
              <a:t>احمد اسدی</a:t>
            </a:r>
            <a:r>
              <a:rPr lang="fa-IR" dirty="0"/>
              <a:t> روز یکشنبه در گفت و گو با </a:t>
            </a:r>
            <a:r>
              <a:rPr lang="fa-IR" b="1" dirty="0">
                <a:hlinkClick r:id="rId3"/>
              </a:rPr>
              <a:t>ایرنا</a:t>
            </a:r>
            <a:r>
              <a:rPr lang="fa-IR" dirty="0"/>
              <a:t>، افزود: سطح زیرکشت باغ‌های پسته استان مرکزی ۱۵ هکتار است و میانگین تولید این محصول در استان حدود یک‌هزار و ۳۰۰ کیلوگرم در هر هکتار برآورد می‌شود و کیفیت محصول نیز تحت تاثیر قرار گرفت و بخشی از پسته برداشت‌شده پوک بود.</a:t>
            </a:r>
          </a:p>
          <a:p>
            <a:pPr marL="0" indent="0" algn="r">
              <a:buNone/>
            </a:pPr>
            <a:r>
              <a:rPr lang="fa-IR" dirty="0"/>
              <a:t>وی اظهار کرد: حدود ۷۰ تا ۷۵ درصد پسته تولیدی استان مرکزی به کشورهای اروپایی و آمریکایی صادر شده که ارزش اقتصادی حاصل از این صادرات حدود ۱۲ میلیون دلار برآورد </a:t>
            </a:r>
            <a:r>
              <a:rPr lang="fa-IR" dirty="0" smtClean="0"/>
              <a:t>می‌شوذ</a:t>
            </a:r>
            <a:endParaRPr lang="fa-IR" dirty="0"/>
          </a:p>
          <a:p>
            <a:pPr marL="0" indent="0" algn="r">
              <a:buNone/>
            </a:pPr>
            <a:r>
              <a:rPr lang="fa-IR" b="1" dirty="0">
                <a:hlinkClick r:id="rId4"/>
              </a:rPr>
              <a:t>استان مرکزی رتبه پنجم کشور در تولید گل محمدی را دارد</a:t>
            </a:r>
            <a:endParaRPr lang="fa-IR" dirty="0"/>
          </a:p>
          <a:p>
            <a:pPr marL="0" indent="0" algn="r">
              <a:buNone/>
            </a:pPr>
            <a:r>
              <a:rPr lang="fa-IR" dirty="0"/>
              <a:t>معاون باغبانی سازمان جهاد کشاورزی استان مرکزی در پاسخ به پرسشی درباره تمهیدات سال آینده با توجه به نبود بارندگی تاکنون، گفت: بیشتر باغ‌های پسته استان مدرن هستند و تا ۲۰ آبان‌ماه طبق روال معمول از طریق چاه‌های آب آبیاری می‌شوند، اما پس از این تاریخ چاه‌ها خاموش شده و بارندگی نقش تعیین‌کننده‌ای در وضعیت باغ‌ها خواهد داشت.</a:t>
            </a:r>
          </a:p>
          <a:p>
            <a:pPr marL="0" indent="0" algn="r">
              <a:buNone/>
            </a:pPr>
            <a:r>
              <a:rPr lang="fa-IR" dirty="0"/>
              <a:t>وی افزود: در فصل زمستان عملیات موسوم به «آب‌شویی» باید انجام شود تا رسوبات ناشی از آبیاری قطره‌ای که در سطح خاک تجمع یافته‌اند، به لایه‌های پایین‌تر منتقل شوند، در صورت نبود امکان روشن‌کردن چاه‌ها و اجرای این عملیات، تولید سال آینده با مشکل مواجه خواهد شد و تناژ محصول کاهش می‌یابد.</a:t>
            </a:r>
          </a:p>
          <a:p>
            <a:pPr marL="0" indent="0" algn="r">
              <a:buNone/>
            </a:pPr>
            <a:r>
              <a:rPr lang="fa-IR" dirty="0"/>
              <a:t>معاون باغبانی سازمان جهاد کشاورزی استان مرکزی خاطرنشان کرد: این استان رتبه ششم کشور در تولید پسته را دارد و بزرگ‌ترین باغ پسته ارگانیک کشور به مساحت ۸۵۰ هکتار نیز در این استان واقع شده که موفق به دریافت گواهی ارگانیک از کشور آلمان شده است و حفظ این جایگاه نیازمند تامین آب کافی و استمرار حمایت‌های زیرساختی است.</a:t>
            </a:r>
          </a:p>
          <a:p>
            <a:pPr marL="0" indent="0" algn="r">
              <a:buNone/>
            </a:pPr>
            <a:r>
              <a:rPr lang="fa-IR" dirty="0"/>
              <a:t>استان مرکزی به دلیل شرایط اقلیمی متنوع، یکی از قطب‌های مهم کشاورزی کشور محسوب می‌شود و علاوه بر پسته، محصولات باغی و زراعی دیگری همچون انگور، انار و گل محمدی نیز در سطح وسیع تولید می‌شود، این استان در سال‌های اخیر با توسعه باغ‌های مدرن و دریافت گواهی‌های بین‌المللی در حوزه محصولات ارگانیک، جایگاه ویژه‌ای در صادرات محصولات کشاورزی ایران پیدا کرده است.</a:t>
            </a:r>
          </a:p>
          <a:p>
            <a:endParaRPr lang="en-US" dirty="0"/>
          </a:p>
        </p:txBody>
      </p:sp>
      <p:sp>
        <p:nvSpPr>
          <p:cNvPr id="4"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a:t>
            </a:r>
            <a:br>
              <a:rPr lang="fa-IR" sz="3200" dirty="0" smtClean="0">
                <a:cs typeface="B Farnaz" pitchFamily="2" charset="-78"/>
              </a:rPr>
            </a:br>
            <a:r>
              <a:rPr lang="fa-IR" sz="3200" dirty="0" smtClean="0">
                <a:cs typeface="B Farnaz" pitchFamily="2" charset="-78"/>
              </a:rPr>
              <a:t>ایرنا</a:t>
            </a:r>
            <a:endParaRPr lang="uk-UA" sz="3200" dirty="0">
              <a:cs typeface="B Farnaz" pitchFamily="2" charset="-78"/>
            </a:endParaRPr>
          </a:p>
        </p:txBody>
      </p:sp>
    </p:spTree>
    <p:extLst>
      <p:ext uri="{BB962C8B-B14F-4D97-AF65-F5344CB8AC3E}">
        <p14:creationId xmlns:p14="http://schemas.microsoft.com/office/powerpoint/2010/main" val="27256613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t>اختصاص ۵۰ همت اوراق برای بخش کشاورزی</a:t>
            </a:r>
            <a:endParaRPr lang="en-US" dirty="0"/>
          </a:p>
        </p:txBody>
      </p:sp>
      <p:sp>
        <p:nvSpPr>
          <p:cNvPr id="3" name="Content Placeholder 2"/>
          <p:cNvSpPr>
            <a:spLocks noGrp="1"/>
          </p:cNvSpPr>
          <p:nvPr>
            <p:ph idx="1"/>
          </p:nvPr>
        </p:nvSpPr>
        <p:spPr>
          <a:xfrm>
            <a:off x="2923504" y="2279561"/>
            <a:ext cx="9053848" cy="4108359"/>
          </a:xfrm>
        </p:spPr>
        <p:txBody>
          <a:bodyPr>
            <a:normAutofit fontScale="77500" lnSpcReduction="20000"/>
          </a:bodyPr>
          <a:lstStyle/>
          <a:p>
            <a:pPr marL="0" indent="0">
              <a:buNone/>
            </a:pPr>
            <a:endParaRPr lang="fa-IR" b="1" dirty="0"/>
          </a:p>
          <a:p>
            <a:pPr marL="0" indent="0" algn="r">
              <a:buNone/>
            </a:pPr>
            <a:r>
              <a:rPr lang="fa-IR" dirty="0"/>
              <a:t>معاون برنامه‌ریزی اقتصادی وزارت جهاد کشاورزی با اشاره به انتشار «اوراق سپرده» برای تامین منابع تسهیلاتی، گفت: با پیگیری‌های انجام شده، بانک مرکزی ۵۰ همت اوراق به بخش کشاورزی اختصاص داد.</a:t>
            </a:r>
          </a:p>
          <a:p>
            <a:pPr marL="0" indent="0" algn="r">
              <a:buNone/>
            </a:pPr>
            <a:r>
              <a:rPr lang="fa-IR" dirty="0"/>
              <a:t>به گزارش خبرگزاری فارس از اراک فتحی امشب در نشست بررسی موانع و مشکلات بخش کشاورزی با اشاره به برگزاری نمایشگاه‌های تخصصی، اینگونه گردهمایی‌ها را فرصتی مغتنم برای ایجاد ارتباط بین ارائه‌دهندگان و دریافت‌کنندگان خدمات، نمایش توانمندی‌ها و تحقق اهداف بخش کشاورزی دانست.وی به مباحث خشکسالی، تامین منابع مالی و تسهیلات، تامین نهاده‌های دامی و زراعی، تنظیم بازار محصولات کشاورزی، الگوی کشت در برنامه هفتم توسعه، تسهیلات گلخانه‌ها و قیمت‌گذاری پرداخت.فتحی در بخشی از سخنان خود به موضوع تامین مالی بخش کشاورزی اشاره کرد و از تلاش برای فاصله گرفتن از روش‌های سنتی و حرکت به سمت روش‌های نوین خبر داد. وی با اشاره به انتشار «اوراق سپرده» برای تامین منابع تسهیلاتی، اعلام کرد: با پیگیری‌های انجام شده، بانک مرکزی ۵۰ همت اوراق به بخش کشاورزی اختصاص داد. این اوراق با نرخ سود ۲۵ درصد به علاوه کارمزد ۶ درصدی بانک‌ها، در مجموع با نرخ سود ۳۱ درصدی عرضه شد.معاون وزیر جهاد کشاورزی با بیان اینکه جذب این تسهیلات با چنین نرخ سودی در ابتدا غیرقابل تصور به نظر می‌رسید، افزود: خوشبختانه در یک بازه ۵ تا ۶ ماهه، ۵۵ همت از این تسهیلات توسط بخش کشاورزی جذب شده است. این امر نشان می‌دهد بهره‌برداران با در نظر گرفتن نرخ تورم، استفاده از این منابع را به صرفه دانسته‌اند.فتحی تاکید کرد این تسهیلات صرفاً در اختیار اشخاص حقوقی و شرکت‌ها قرار می‌گیرد و اعلام آمادگی کرد تا در صورت وجود سرمایه‌گذاران واجد شرایط، منابع در اختیار آنان قرار گیرد.</a:t>
            </a:r>
          </a:p>
          <a:p>
            <a:pPr marL="0" indent="0" algn="r">
              <a:buNone/>
            </a:pPr>
            <a:r>
              <a:rPr lang="fa-IR" dirty="0"/>
              <a:t>وی با اشاره به محدودیت‌های بودجه‌ای، در عین حال قول مساعد برای تامین ۲۰ میلیارد تومان اعتبار مازاد بر سهمیه استان برای توسعه سیستم‌های نوین آبیاری و آبیاری تحت فشار را داد. معاون وزیر کشاورزی در بخش دیگری از سخنانش، معاون برنامه‌ریزی اقتصادی وزارت جهاد کشاورزی به موضوع تامین نهاده‌ها به ویژه کود پرداخت و ادعا کرد با تصمیمات اتخاذ شده در ستاد وزارتخانه، مشکل کمبود کود در کشور مرتفع شده است. فتحی گفت: امسال علاوه بر تامین داخلی، اجازه واردات حدود ۳۰۰ هزار تن کود فسفاته به یکی از شرکت‌ها داده شد تا این نهاده به صورت آزاد نیز در بازار موجود باشد.وی با اشاره به چالش‌های گسترده بخش کشاورزی از جمله خشکسالی و ناترازی‌های حوزه انرژی، از نمایندگان مجلس و مدیران استانی خواست تا از این فرصت مغتنم برای رفع مشکلات بخش بهینه استفاده کنند.فتحی با اشاره به کاهش چشمگیر ارز تخصیص‌یافته به بخش کشاورزی، اعلام کرد: ارز تخصیص یافته به بخش کشاورزی که در سال ۱۴۰۱ حدود ۱۶ میلیارد دلار و در سال ۱۴۰۳ حدود ۱۱.۵ میلیارد دلار بود، در سال ۱۴۰۴ به ۸.۲ میلیارد دلار کاهش یافته است. این رقم نسبت به سال گذشته ۳.۳ میلیارد دلار کاهش و نسبت به سال ۱۴۰۱ تقریباً نصف شده است.</a:t>
            </a:r>
          </a:p>
          <a:p>
            <a:endParaRPr lang="en-US" dirty="0"/>
          </a:p>
        </p:txBody>
      </p:sp>
      <p:sp>
        <p:nvSpPr>
          <p:cNvPr id="8"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10199598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109508" cy="728480"/>
          </a:xfrm>
        </p:spPr>
        <p:txBody>
          <a:bodyPr/>
          <a:lstStyle/>
          <a:p>
            <a:r>
              <a:rPr lang="fa-IR" b="1" dirty="0"/>
              <a:t>پیش‌بینی برداشت ۵۰ هزار تن سیب‌زمینی در استان مرکزی</a:t>
            </a:r>
            <a:endParaRPr lang="en-US" dirty="0"/>
          </a:p>
        </p:txBody>
      </p:sp>
      <p:sp>
        <p:nvSpPr>
          <p:cNvPr id="3" name="Content Placeholder 2"/>
          <p:cNvSpPr>
            <a:spLocks noGrp="1"/>
          </p:cNvSpPr>
          <p:nvPr>
            <p:ph idx="1"/>
          </p:nvPr>
        </p:nvSpPr>
        <p:spPr>
          <a:xfrm>
            <a:off x="3284113" y="2331076"/>
            <a:ext cx="8500056" cy="3688724"/>
          </a:xfrm>
        </p:spPr>
        <p:txBody>
          <a:bodyPr>
            <a:normAutofit fontScale="85000" lnSpcReduction="10000"/>
          </a:bodyPr>
          <a:lstStyle/>
          <a:p>
            <a:pPr marL="0" indent="0" algn="r">
              <a:buNone/>
            </a:pPr>
            <a:r>
              <a:rPr lang="fa-IR" dirty="0"/>
              <a:t>رئیس سازمان جهاد کشاورزی استان مرکزی از پیش‌بینی </a:t>
            </a:r>
            <a:r>
              <a:rPr lang="fa-IR" dirty="0" smtClean="0"/>
              <a:t>برداش</a:t>
            </a:r>
            <a:r>
              <a:rPr lang="fa-IR" dirty="0"/>
              <a:t>علی صفری در گفت‌وگو با خبرنگار فارس در اراک از آغاز برداشت مکانیزه چغندرقند از سطح ۷۵۱ هکتار از مزارع استان خبر داد و گفت: پیش‌بینی می‌شود امسال بیش از ۵۰ هزار تن از این محصول استراتژیک برداشت شود.وی تصریح کرد: این میزان تولید، نقش بسزایی در تأمین خوراک اولیه کارخانه‌های قند و افزایش بهره‌وری در زنجیره تولید شکر خواهد داشت.رئیس سازمان جهاد کشاورزی استان مرکزی با اشاره به پراکنش کشت این محصول در سطح استان، افزود: شهرستان‌های خنداب و اراک به عنوان قطب‌های اصلی تولید چغندرقند در استان شناخته می‌شوند که سهم عمده‌ای در تحقق این پیش‌بینی تولید دارند. به گفته وی عمده محصول چغندرقند تولیدی در استان مرکزی برای فرآوری به کارخانه‌های قند استان‌های همدان و اصفهان حمل می‌شود.رئیس سازمان جهاد کشاورزی استان مرکزی همچنین از پیش‌بینی بیش از ۹۵ هزار تن سیب‌زمینی خبر داد و گفت: با آغاز عملیات برداشت محصول سیب‌زمینی پیش‌بینی می‌شود بیش از ۹۵ هزار تن از این محصول از سطح بیش از ۲۵۰۰ هکتار از زمین‌های کشاورزی استان برداشت شود.صفری با اشاره به اینکه بر اساس برنامه الگوی کشت، امسال بیش از ۲۵۰۰ هکتار از اراضی استان زیر کشت سیب‌زمینی رفته است، میانگین عملکرد این محصول در استان را ۴۰ تن در هکتار عنوان کرد.وی تصریح کرد: برداشت سیب‌زمینی در استان مرکزی از اواسط پاییز آغاز شده و تا نیمه آذرماه ادامه خواهد داشت.</a:t>
            </a:r>
          </a:p>
          <a:p>
            <a:pPr marL="0" indent="0" algn="r">
              <a:buNone/>
            </a:pPr>
            <a:r>
              <a:rPr lang="fa-IR" dirty="0"/>
              <a:t>رئیس سازمان جهاد کشاورزی استان مرکزی در ادامه از اختصاص بیش از ۳۱۳ هزار هکتار از اراضی کشاورزی این استان به کشت محصولات پاییزه خبر داد و گفت: امسال ۳۱۳ هزار هکتار از زمین‌های استان به کشت محصولات پاییزه اختصاص یافت.صفری از پیش‌بینی اختصاص بیش از ۴۰ هزار هکتار به گندم آبی و ۵۰ هزار هکتار به جو آبی خبر داد</a:t>
            </a:r>
            <a:r>
              <a:rPr lang="fa-IR" dirty="0" smtClean="0"/>
              <a:t>.</a:t>
            </a:r>
          </a:p>
          <a:p>
            <a:pPr marL="0" indent="0" algn="r">
              <a:buNone/>
            </a:pPr>
            <a:r>
              <a:rPr lang="fa-IR" dirty="0" smtClean="0"/>
              <a:t>ت ۵۰ هزار تن سیب‌زمینی در استان خبر داد.</a:t>
            </a:r>
            <a:endParaRPr lang="en-US" dirty="0"/>
          </a:p>
        </p:txBody>
      </p:sp>
      <p:sp>
        <p:nvSpPr>
          <p:cNvPr id="4"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22945197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t>مرکزی کم‌ترین قیمت مرغ را در کشور دارد</a:t>
            </a:r>
            <a:endParaRPr lang="en-US" dirty="0"/>
          </a:p>
        </p:txBody>
      </p:sp>
      <p:sp>
        <p:nvSpPr>
          <p:cNvPr id="3" name="Content Placeholder 2"/>
          <p:cNvSpPr>
            <a:spLocks noGrp="1"/>
          </p:cNvSpPr>
          <p:nvPr>
            <p:ph idx="1"/>
          </p:nvPr>
        </p:nvSpPr>
        <p:spPr>
          <a:xfrm>
            <a:off x="2640169" y="2603500"/>
            <a:ext cx="9195515" cy="3416300"/>
          </a:xfrm>
        </p:spPr>
        <p:txBody>
          <a:bodyPr>
            <a:normAutofit fontScale="92500" lnSpcReduction="20000"/>
          </a:bodyPr>
          <a:lstStyle/>
          <a:p>
            <a:pPr marL="0" indent="0" algn="r">
              <a:buNone/>
            </a:pPr>
            <a:r>
              <a:rPr lang="fa-IR" dirty="0"/>
              <a:t>معاون بهبود تولیدات دامی سازمان جهاد کشاورزی استان مرکزی با بیان اینکه مرکزی کمترین قیمت مرغ را در بین ۳۲ استان کشور دارد، تأکید کرد: هفته </a:t>
            </a:r>
            <a:r>
              <a:rPr lang="fa-IR" dirty="0" smtClean="0"/>
              <a:t>گذ</a:t>
            </a:r>
            <a:r>
              <a:rPr lang="fa-IR" dirty="0"/>
              <a:t>حمیدرضا اخوان در گفت‌وگو با خبرنگار فارس در اراک با اشاره به نصب و استفاده از کارتخوان در مرغ فروشی‌ها گفت: در حال حاضر ۲۱۵ کارتخوان در مرغ فروشی‌های اراک نصب شده که از این تعداد بخشی به صورت کامل و بخشی کم و بیش استفاده می‌کنند. وی تصریح کرد: پیگیری به منظور استفاده تمام مرغداری از کارتخوان در اراک و دیگر شهرستان‌ها در حال اجراست.وی افزود: مصوب شده افرادی که همکاری نمی‌کنند، کارتخوان ندارند و یا دارند و استفاده نمی‌کنند با دستور دادستان به تعزیرات حکومتی معرفی شوند و سهمیه اختصاصی آنها کاهش یابد.وضعیت جوجه‌ریزی و تولیدوی درباره وضعیت جوجه‌ریزی استان گفت: ۲ میلیون جوجه‌ریزی در آبان ماه انجام شده تا انشالله اوایل دی ماه مشکل خاصی وجود ندارد.معاون امور دام جهاد کشاورزی استان مرکزی درباره قیمت مرغ نیز گفت: قیمت مرغ در استان مرکزی هفته گذشته ۱۳۲ هزار و ۶۰۰ پایین‌تر از قیمت مصوب بود، در صورتی که قیمت مصوب۱۳۵ هزار و ۷۰۰ تومان بود.اخوان افزود: با توجه به تغییراتی که در قیمت جوجه یک‌روزه پیش آمد، و کمبود نهاده، </a:t>
            </a:r>
            <a:r>
              <a:rPr lang="fa-IR" dirty="0" smtClean="0"/>
              <a:t>قیمت افزایشی شد</a:t>
            </a:r>
            <a:r>
              <a:rPr lang="fa-IR" dirty="0"/>
              <a:t>، در حال حاضر سقف قیمت ۱۳۵ هزار و ۷۰۰ است که بین ۱۲۵ تا ۱۳۷ هزار تومان متغییر است که دلیل آن بالا بودن هزینه تولید آیت.اخوان با بیان اینکه مرکزی کمترین قیمت مرغ را در بین ۳۲ استان کشور دارد، تأکید کرد: هفته گذشته مرکزی استان سی و دوم بود.وی تصریح کرد: مرغ زنده از مرغدار به قیمت ۸۹ هزار و ۲۵۰ تومان خرید می‌شود.وی در پاسخ به سؤال درباره میزان مصرف مرغ در استان مرکزی، اظهار داشت: مصرف سرانه مرغ ۳۲ کیلو در سال است در استان مرکزی به طور متوسط ۸۰ تا ۹۰ کیلو است که کاهش نسبت به قبل کاهش یافته است.</a:t>
            </a:r>
            <a:br>
              <a:rPr lang="fa-IR" dirty="0"/>
            </a:br>
            <a:r>
              <a:rPr lang="fa-IR" dirty="0"/>
              <a:t>شته مرکزی استان سی و دوم بود.</a:t>
            </a:r>
            <a:endParaRPr lang="en-US" dirty="0"/>
          </a:p>
        </p:txBody>
      </p:sp>
      <p:sp>
        <p:nvSpPr>
          <p:cNvPr id="5"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20656185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97734"/>
            <a:ext cx="9161023" cy="478665"/>
          </a:xfrm>
        </p:spPr>
        <p:txBody>
          <a:bodyPr/>
          <a:lstStyle/>
          <a:p>
            <a:pPr algn="r"/>
            <a:r>
              <a:rPr lang="fa-IR" sz="3200" b="1" dirty="0"/>
              <a:t>توزیع فراوان نهاده در سراسر کشور تا پایان آبان‌ آغاز خواهد شد</a:t>
            </a:r>
            <a:br>
              <a:rPr lang="fa-IR" sz="3200" b="1" dirty="0"/>
            </a:br>
            <a:endParaRPr lang="en-US" sz="3200" dirty="0"/>
          </a:p>
        </p:txBody>
      </p:sp>
      <p:sp>
        <p:nvSpPr>
          <p:cNvPr id="3" name="Content Placeholder 2"/>
          <p:cNvSpPr>
            <a:spLocks noGrp="1"/>
          </p:cNvSpPr>
          <p:nvPr>
            <p:ph idx="1"/>
          </p:nvPr>
        </p:nvSpPr>
        <p:spPr>
          <a:xfrm>
            <a:off x="2073498" y="2603500"/>
            <a:ext cx="9955369" cy="3416300"/>
          </a:xfrm>
        </p:spPr>
        <p:txBody>
          <a:bodyPr>
            <a:normAutofit fontScale="55000" lnSpcReduction="20000"/>
          </a:bodyPr>
          <a:lstStyle/>
          <a:p>
            <a:pPr marL="0" indent="0" algn="r">
              <a:buNone/>
            </a:pPr>
            <a:r>
              <a:rPr lang="fa-IR" dirty="0"/>
              <a:t>معاون برنامه‌ریزی و امور اقتصادی وزارت جهاد کشاورزی گفت: چهار میلیون تن نهاده های دامی هم‌اکنون در بنادر شمالی و جنوبی کشور موجود است و با مصوبه تازه سران قوا و دستور مستقیم رئیس‌جمهور، ارز لازم تخصیص یافته و تا پایان آبان‌ماه جاری، توزیع فراوان نهاده در سراسر کشور آغاز خواهد شد.</a:t>
            </a:r>
          </a:p>
          <a:p>
            <a:pPr marL="0" indent="0" algn="r">
              <a:buNone/>
            </a:pPr>
            <a:r>
              <a:rPr lang="fa-IR" dirty="0"/>
              <a:t>اکبر فتحی، شامگاه سه‌شنبه ۲۷ آبان در نشست هم‌اندیشی مشکلات کشاورزی استان مرکزی که در حاشیه هجدهمین نمایشگاه بین‌المللی کشاورزی برگزار شد، افزود: ارز اختصاصی بخش کشاورزی از ۱۶ میلیارد دلار در سال ۱۴۰۱ به ۸٫۲ میلیارد دلار در سال ۱۴۰۴ کاهش یافته، در حالی که به‌دلیل تداوم خشکسالی نیاز به واردات ذرت و جو نه‌تنها کم نشده، بلکه افزایش هم یافته است.</a:t>
            </a:r>
          </a:p>
          <a:p>
            <a:pPr marL="0" indent="0" algn="r">
              <a:buNone/>
            </a:pPr>
            <a:r>
              <a:rPr lang="fa-IR" dirty="0"/>
              <a:t>وی افزود: وزارت جهاد کشاورزی از همان ابتدا بیش از سهمیه خود ثبت سفارش کرد تا در تایم خرید از برزیل و روسیه معطل نشویم. کالا رسید، اما به‌دلیل ۵٫۵ تا ۶ میلیارد دلار بدهی ارزی معوق سال‌های گذشته به تأمین‌کنندگان خارجی، ترخیص متوقف شده بود. در دو ماه اخیر با برگزاری سه جلسه فشرده سران قوا و دستور ویژه رئیس‌جمهور، ابتدا ۴۲۰ میلیون دلار و سپس مبلغ قابل توجهی دیگر آزاد شد و کشتی‌ها یکی پس از دیگری در حال ترخیص هستند.</a:t>
            </a:r>
          </a:p>
          <a:p>
            <a:pPr marL="0" indent="0" algn="r">
              <a:buNone/>
            </a:pPr>
            <a:r>
              <a:rPr lang="fa-IR" dirty="0"/>
              <a:t>معاون وزیر اعلام کرد: از روز یکشنبه ۱۷ آبان ۱۴۰۴، تمام فرآیند توزیع نهاده‌های دامی به شرکت پشتیبانی امور دام واگذار شده است تا دلالان حذف شوند. در روزهای اولیه احتمال مقاومت برخی واردکنندگان وجود دارد، اما از ذخایر استراتژیک کشور برای جبران استفاده خواهد شد. این الگو دقیقاً همان مدلی است که یک ماه پیش برای برنج اجرا شد و موفق بوده است.</a:t>
            </a:r>
          </a:p>
          <a:p>
            <a:pPr marL="0" indent="0" algn="r">
              <a:buNone/>
            </a:pPr>
            <a:r>
              <a:rPr lang="fa-IR" dirty="0"/>
              <a:t>فتحی گفت: مدل موفق توزیع برنج از طریق شرکت بازرگانی دولتی(</a:t>
            </a:r>
            <a:r>
              <a:rPr lang="en-US" dirty="0"/>
              <a:t>GTC) </a:t>
            </a:r>
            <a:r>
              <a:rPr lang="fa-IR" dirty="0"/>
              <a:t>یک ماه است آغاز شده و همین الگو برای نهاده‌های دامی اجرا می‌شود. توزیع برنج پاکستانی برای تنظیم بازار از فردا یا پس‌فردا(28 و 29 آذر) در سراسر کشور آغاز می‌شود و سهم برنج استان‌ها بر اساس اختیار استانداران و ظرفیت تولید داخلی تعیین خواهد شد.</a:t>
            </a:r>
          </a:p>
          <a:p>
            <a:pPr marL="0" indent="0" algn="r">
              <a:buNone/>
            </a:pPr>
            <a:r>
              <a:rPr lang="fa-IR" dirty="0"/>
              <a:t>وی در خصوص سوخت کشاورزی، گلخانه و تسهیلات گفت: سهمیه سوخت کشاورزی تا پایان پاییز به‌طور کامل تأمین و حتی سهمیه‌های معوق سال‌های قبل با رایزنی مشترک وزیر جهاد و وزیر نفت برگردانده شده است.</a:t>
            </a:r>
          </a:p>
          <a:p>
            <a:pPr marL="0" indent="0" algn="r">
              <a:buNone/>
            </a:pPr>
            <a:r>
              <a:rPr lang="fa-IR" dirty="0"/>
              <a:t>فتحی با اشاره به تامین منابع تسهیلاتی با بهره گیری از اوراق مالی به عنوان راهکاری برای تامین منابع گفت: ۵۰ همت اوراق سپرده خاص کشاورزی با سود ۳۱ درصد منتشر شد که در کمتر از شش ماه ۵۵ همت جذب شد و بانک مرکزی ۲۰ همت دیگر اضافه کرد.</a:t>
            </a:r>
          </a:p>
          <a:p>
            <a:pPr marL="0" indent="0" algn="r">
              <a:buNone/>
            </a:pPr>
            <a:r>
              <a:rPr lang="fa-IR" dirty="0"/>
              <a:t>معاون وزیر افزود: علاوه بر سهمیه عادی، ۲۰ میلیارد تومان اعتبار مازاد برای اجرای سیستم‌های نوین آبیاری به استان مرکزی اختصاص می‌یابد. در صورت تحقق اعتبارات صندوق توسعه ملی و ردیف‌های بودجه‌ای ۱۴۰۴، سهم بیشتری به استان تزریق خواهد شد.</a:t>
            </a:r>
          </a:p>
          <a:p>
            <a:pPr marL="0" indent="0" algn="r">
              <a:buNone/>
            </a:pPr>
            <a:r>
              <a:rPr lang="fa-IR" dirty="0"/>
              <a:t>فتحی در پاسخ به انتقادات نمایندگان درباره اجرا نشدن الگوی کشت گفت: قانون به ما ابزار تنبیهی مستقیم نداده است. تنها راه، قطع ارائه خدمات دولتی‌(تسهیلات، نهاده یارانه‌ای، سوخت یارانه‌ای) به کشاورزانی است که الگوی کشت را رعایت نکنند و در مقابل، ارائه مشوق‌های بیشتر به رعایت‌کنندگان. این سیاست از سال آینده با شدت بیشتری اجرا خواهد شد.</a:t>
            </a:r>
          </a:p>
          <a:p>
            <a:pPr algn="r"/>
            <a:endParaRPr lang="en-US" dirty="0"/>
          </a:p>
        </p:txBody>
      </p:sp>
      <p:sp>
        <p:nvSpPr>
          <p:cNvPr id="4" name="Rectangle 2"/>
          <p:cNvSpPr txBox="1">
            <a:spLocks noChangeArrowheads="1"/>
          </p:cNvSpPr>
          <p:nvPr/>
        </p:nvSpPr>
        <p:spPr bwMode="gray">
          <a:xfrm>
            <a:off x="0" y="5756856"/>
            <a:ext cx="2395471" cy="99142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ایسنا</a:t>
            </a:r>
            <a:endParaRPr lang="uk-UA" sz="3200" dirty="0">
              <a:cs typeface="B Farnaz" pitchFamily="2" charset="-78"/>
            </a:endParaRPr>
          </a:p>
        </p:txBody>
      </p:sp>
    </p:spTree>
    <p:extLst>
      <p:ext uri="{BB962C8B-B14F-4D97-AF65-F5344CB8AC3E}">
        <p14:creationId xmlns:p14="http://schemas.microsoft.com/office/powerpoint/2010/main" val="9952974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173902" cy="728480"/>
          </a:xfrm>
        </p:spPr>
        <p:txBody>
          <a:bodyPr/>
          <a:lstStyle/>
          <a:p>
            <a:pPr algn="r"/>
            <a:r>
              <a:rPr lang="fa-IR" sz="2800" b="1" dirty="0"/>
              <a:t>معاون وزیر: ۸.۲ میلیارد دلار منابع ارزی در حوزه کشاورزی تخصیص یافت</a:t>
            </a:r>
            <a:br>
              <a:rPr lang="fa-IR" sz="2800" b="1" dirty="0"/>
            </a:br>
            <a:endParaRPr lang="en-US" sz="2800" dirty="0"/>
          </a:p>
        </p:txBody>
      </p:sp>
      <p:sp>
        <p:nvSpPr>
          <p:cNvPr id="3" name="Content Placeholder 2"/>
          <p:cNvSpPr>
            <a:spLocks noGrp="1"/>
          </p:cNvSpPr>
          <p:nvPr>
            <p:ph idx="1"/>
          </p:nvPr>
        </p:nvSpPr>
        <p:spPr>
          <a:xfrm>
            <a:off x="2640169" y="2603500"/>
            <a:ext cx="9208394" cy="3416300"/>
          </a:xfrm>
        </p:spPr>
        <p:txBody>
          <a:bodyPr>
            <a:normAutofit fontScale="55000" lnSpcReduction="20000"/>
          </a:bodyPr>
          <a:lstStyle/>
          <a:p>
            <a:pPr marL="0" indent="0" algn="r">
              <a:buNone/>
            </a:pPr>
            <a:r>
              <a:rPr lang="fa-IR" dirty="0"/>
              <a:t>احمد فتحی شامگاه سه‌شنبه در نشست با فعالان بخش کشاورزی استان مرکزی اظهار کرد: با مصوبه اخیر دولت مبنی بر تخصیص ارز به بخش کشاورزی، کالاهای اساسی در اولویت قرار گرفت و انتظار می‌رود طی دو تا سه ماه آینده نهاده‌های دامی به وفور در کشور عرضه شود.</a:t>
            </a:r>
          </a:p>
          <a:p>
            <a:pPr marL="0" indent="0" algn="r">
              <a:buNone/>
            </a:pPr>
            <a:r>
              <a:rPr lang="fa-IR" dirty="0"/>
              <a:t>وی با بیان اینکه در ماه‌های اخیر نهاده‌ها به صورت قطره‌چکانی در سامانه بازارگاه بارگذاری شد، افزود: در گذشته روزانه ۲۰۰ تا ۳۰۰ هزار تن ذرت بارگذاری می‌شد اما اکنون این رقم به حدود ۵۰ هزار تن کاهش یافته است، همین موضوع موجب نارضایتی دامداران و مرغداران شد و برخی فروشندگان نیز مبالغ اضافی مطالبه کردند که با اجرای مصوبه جدید و تخصیص ارز، این مشکلات برطرف خواهد شد.</a:t>
            </a:r>
          </a:p>
          <a:p>
            <a:pPr marL="0" indent="0" algn="r">
              <a:buNone/>
            </a:pPr>
            <a:r>
              <a:rPr lang="fa-IR" dirty="0"/>
              <a:t>معاون برنامه‌ریزی و اقتصادی وزارت جهاد کشاورزی ادامه داد: دولت مصوب کرده است که تمام نهاده‌های دامی تحت مدیریت شرکت پشتیبانی امور دام قرار گیرد و همزمان وزارت کشاورزی و بانک مرکزی نیز در فرآیند تخصیص ارز دخالت داشته باشند.</a:t>
            </a:r>
          </a:p>
          <a:p>
            <a:pPr marL="0" indent="0" algn="r">
              <a:buNone/>
            </a:pPr>
            <a:r>
              <a:rPr lang="fa-IR" dirty="0"/>
              <a:t>وی گفت: در روزهای نخست اجرای این طرح ممکن است مشکلاتی در همراهی تجار ایجاد شود اما با استفاده از ذخایر موجود، عرضه ادامه خواهد یافت.</a:t>
            </a:r>
          </a:p>
          <a:p>
            <a:pPr marL="0" indent="0" algn="r">
              <a:buNone/>
            </a:pPr>
            <a:r>
              <a:rPr lang="fa-IR" b="1" dirty="0"/>
              <a:t>صادرات محصولات کشاورزی ۳۶ درصد رشد کرد</a:t>
            </a:r>
            <a:endParaRPr lang="fa-IR" dirty="0"/>
          </a:p>
          <a:p>
            <a:pPr marL="0" indent="0" algn="r">
              <a:buNone/>
            </a:pPr>
            <a:r>
              <a:rPr lang="fa-IR" dirty="0"/>
              <a:t>معاون برنامه‌ریزی و اقتصادی وزارت جهاد کشاورزی گفت: با وجود محدودیت منابع ارزی و چالش‌های تأمین نهاده‌ها، صادرات محصولات کشاورزی در سال جاری ۳۶ درصد افزایش یافته است.</a:t>
            </a:r>
          </a:p>
          <a:p>
            <a:pPr marL="0" indent="0" algn="r">
              <a:buNone/>
            </a:pPr>
            <a:r>
              <a:rPr lang="fa-IR" dirty="0"/>
              <a:t>وی تأکید کرد: تخصیص ارز، اصلاح الگوی کشت، راه‌اندازی بازار آب و حمایت از کشاورزان از مهم‌ترین راهکارهای پایداری تولید و تأمین امنیت غذایی کشور است.</a:t>
            </a:r>
          </a:p>
          <a:p>
            <a:pPr marL="0" indent="0" algn="r">
              <a:buNone/>
            </a:pPr>
            <a:r>
              <a:rPr lang="fa-IR" b="1" dirty="0"/>
              <a:t>ساماندهی بازار برنج و شبکه توزیع</a:t>
            </a:r>
            <a:endParaRPr lang="fa-IR" dirty="0"/>
          </a:p>
          <a:p>
            <a:pPr marL="0" indent="0" algn="r">
              <a:buNone/>
            </a:pPr>
            <a:r>
              <a:rPr lang="fa-IR" dirty="0"/>
              <a:t>معاون برنامه‌ریزی و اقتصادی وزارت جهاد کشاورزی با اشاره به تجربه توزیع برنج افزود: از یک ماه پیش واردات برنج به طور کامل تحت مدیریت شرکت بازرگانی دولتی قرار گرفته و از فردا توزیع برنج پاکستانی نیز آغاز خواهد شد.</a:t>
            </a:r>
          </a:p>
          <a:p>
            <a:pPr marL="0" indent="0" algn="r">
              <a:buNone/>
            </a:pPr>
            <a:r>
              <a:rPr lang="fa-IR" dirty="0"/>
              <a:t>وی گفت: اختیار شبکه توزیع در استان‌ها به استانداران واگذار شده تا از ظرفیت تعاونی‌های مصرف و زنجیره‌های توزیع استفاده شود.</a:t>
            </a:r>
          </a:p>
          <a:p>
            <a:pPr marL="0" indent="0" algn="r">
              <a:buNone/>
            </a:pPr>
            <a:r>
              <a:rPr lang="fa-IR" dirty="0"/>
              <a:t>فتحی تأکید کرد: وزارت کشور نیز در جلسات ستاد تنظیم بازار اعلام کرده است که بیمارستان‌ها و مراکز مصرف‌کننده بزرگ می‌توانند از این شبکه بهره‌مند شوند.</a:t>
            </a:r>
          </a:p>
        </p:txBody>
      </p:sp>
      <p:sp>
        <p:nvSpPr>
          <p:cNvPr id="4" name="Rectangle 2"/>
          <p:cNvSpPr txBox="1">
            <a:spLocks noChangeArrowheads="1"/>
          </p:cNvSpPr>
          <p:nvPr/>
        </p:nvSpPr>
        <p:spPr bwMode="gray">
          <a:xfrm>
            <a:off x="-103030" y="5718220"/>
            <a:ext cx="2498502"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30701082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8929204" cy="728480"/>
          </a:xfrm>
        </p:spPr>
        <p:txBody>
          <a:bodyPr/>
          <a:lstStyle/>
          <a:p>
            <a:pPr algn="r"/>
            <a:r>
              <a:rPr lang="fa-IR" sz="2400" b="1" dirty="0"/>
              <a:t>برگزاری جشنواره انار در خورهه تلفیق کشاورزی، فرهنگ و گردشگری است</a:t>
            </a:r>
            <a:br>
              <a:rPr lang="fa-IR" sz="2400" b="1" dirty="0"/>
            </a:br>
            <a:endParaRPr lang="en-US" sz="2400" dirty="0"/>
          </a:p>
        </p:txBody>
      </p:sp>
      <p:sp>
        <p:nvSpPr>
          <p:cNvPr id="3" name="Content Placeholder 2"/>
          <p:cNvSpPr>
            <a:spLocks noGrp="1"/>
          </p:cNvSpPr>
          <p:nvPr>
            <p:ph idx="1"/>
          </p:nvPr>
        </p:nvSpPr>
        <p:spPr>
          <a:xfrm>
            <a:off x="2653048" y="2408349"/>
            <a:ext cx="9195515" cy="3773510"/>
          </a:xfrm>
        </p:spPr>
        <p:txBody>
          <a:bodyPr>
            <a:normAutofit fontScale="85000" lnSpcReduction="10000"/>
          </a:bodyPr>
          <a:lstStyle/>
          <a:p>
            <a:pPr marL="0" indent="0" algn="r">
              <a:buNone/>
            </a:pPr>
            <a:r>
              <a:rPr lang="fa-IR" dirty="0"/>
              <a:t>عباس ارشدی در گفتگو با</a:t>
            </a:r>
            <a:r>
              <a:rPr lang="fa-IR" dirty="0">
                <a:hlinkClick r:id="rId2"/>
              </a:rPr>
              <a:t> خبرنگار مهر</a:t>
            </a:r>
            <a:r>
              <a:rPr lang="fa-IR" dirty="0"/>
              <a:t>، اظهار کرد: جشنواره انار خورهه سابقه‌ای دیرینه دارد و هر ساله با استقبال گسترده مردم همراه است.</a:t>
            </a:r>
          </a:p>
          <a:p>
            <a:pPr marL="0" indent="0">
              <a:buNone/>
            </a:pPr>
            <a:r>
              <a:rPr lang="fa-IR" dirty="0"/>
              <a:t>وی افزود: بازدیدکنندگان ضمن حضور در برنامه‌ها، محصولات مورد نیاز خود را نیز خریداری می‌کنند و این رویداد علاوه بر ایجاد شور و نشاط اجتماعی، نقش مهمی در معرفی ظرفیت‌های کشاورزی منطقه ایفا می‌کند.</a:t>
            </a:r>
          </a:p>
          <a:p>
            <a:pPr marL="0" indent="0" algn="r">
              <a:buNone/>
            </a:pPr>
            <a:r>
              <a:rPr lang="fa-IR" dirty="0"/>
              <a:t>ارشدی با اشاره به کیفیت بالای انار خورهه گفت: این محصول از مرغوب‌ترین انواع انار کشور به شمار می‌رود اما کمبود آب و شرایط محیطی می‌تواند بر کیفیت آن اثرگذار باشد.</a:t>
            </a:r>
          </a:p>
          <a:p>
            <a:pPr marL="0" indent="0" algn="r">
              <a:buNone/>
            </a:pPr>
            <a:r>
              <a:rPr lang="fa-IR" dirty="0"/>
              <a:t>وی افزود: آفتاب‌سوختگی و کرم گلوگاه از مهم‌ترین تهدیدهای محصول انار است که در صورت کنترل نشدن، تا ۴۰ درصد محصول را از بین می‌برد.</a:t>
            </a:r>
          </a:p>
          <a:p>
            <a:pPr marL="0" indent="0" algn="r">
              <a:buNone/>
            </a:pPr>
            <a:r>
              <a:rPr lang="fa-IR" dirty="0"/>
              <a:t>مدیر جهاد کشاورزی محلات ادامه داد: در جشنواره امسال علاوه بر عرضه مستقیم انار، غرفه‌هایی برای ارائه فرآورده‌های وابسته همچون رب انار، سرکه و آب‌انار برپا شده است همچنین کارگاه‌های تخصصی با حضور کارشناسان جهاد کشاورزی و مرکز تحقیقات برای کشاورزان و باغداران برگزار می‌شود تا با اصول صحیح پرورش انار آشنا شوند.</a:t>
            </a:r>
          </a:p>
          <a:p>
            <a:pPr marL="0" indent="0" algn="r">
              <a:buNone/>
            </a:pPr>
            <a:r>
              <a:rPr lang="fa-IR" dirty="0"/>
              <a:t>وی تصریح کرد: هدف اصلی برگزاری جشنواره، معرفی انار خورهه به مردم شهرستان، استان و کشور است و این رویداد می‌تواند به برندسازی و توسعه اقتصادی منطقه کمک کند.</a:t>
            </a:r>
          </a:p>
          <a:p>
            <a:pPr marL="0" indent="0" algn="r">
              <a:buNone/>
            </a:pPr>
            <a:r>
              <a:rPr lang="fa-IR" dirty="0"/>
              <a:t>ارشدی با بیان اینکه دهستان خورهه محلات از ۲۸ تا ۳۰ آبان‌ماه میزبان جشنواره دیرینه انار است، گفت: این رویداد با عرضه مستقیم محصولات باغی و برپایی کارگاه‌های آموزشی، ظرفیت‌های کشاورزی و فرهنگی منطقه را به نمایش می‌گذارد.</a:t>
            </a:r>
          </a:p>
        </p:txBody>
      </p:sp>
      <p:sp>
        <p:nvSpPr>
          <p:cNvPr id="4" name="Rectangle 2"/>
          <p:cNvSpPr txBox="1">
            <a:spLocks noChangeArrowheads="1"/>
          </p:cNvSpPr>
          <p:nvPr/>
        </p:nvSpPr>
        <p:spPr bwMode="gray">
          <a:xfrm>
            <a:off x="-103030" y="5718220"/>
            <a:ext cx="2498502"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21476347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8967840" cy="728480"/>
          </a:xfrm>
        </p:spPr>
        <p:txBody>
          <a:bodyPr/>
          <a:lstStyle/>
          <a:p>
            <a:pPr algn="r"/>
            <a:r>
              <a:rPr lang="fa-IR" sz="2400" b="1" dirty="0"/>
              <a:t>افتتاح هجدهمین نمایشگاه ماشین‌آلات کشاورزی در اراک</a:t>
            </a:r>
            <a:br>
              <a:rPr lang="fa-IR" sz="2400" b="1" dirty="0"/>
            </a:br>
            <a:r>
              <a:rPr lang="fa-IR" sz="2400" dirty="0"/>
              <a:t>هجدهمین نمایشگاه ماشین‌آلات کشاورزی در محل دائمی نمایشگاه‌های بین‌المللی اراک آغاز شد.</a:t>
            </a:r>
          </a:p>
        </p:txBody>
      </p:sp>
      <p:sp>
        <p:nvSpPr>
          <p:cNvPr id="3" name="Content Placeholder 2"/>
          <p:cNvSpPr>
            <a:spLocks noGrp="1"/>
          </p:cNvSpPr>
          <p:nvPr>
            <p:ph idx="1"/>
          </p:nvPr>
        </p:nvSpPr>
        <p:spPr>
          <a:xfrm>
            <a:off x="3065172" y="2603500"/>
            <a:ext cx="8603087" cy="3416300"/>
          </a:xfrm>
        </p:spPr>
        <p:txBody>
          <a:bodyPr/>
          <a:lstStyle/>
          <a:p>
            <a:pPr marL="0" indent="0" algn="r">
              <a:buNone/>
            </a:pPr>
            <a:r>
              <a:rPr lang="fa-IR" dirty="0"/>
              <a:t> هجدهمین نمایشگاه ماشین‌آلات کشاورزی در محل دائمی نمایشگاه‌های بین‌المللی شهر اراک آغاز به کار </a:t>
            </a:r>
            <a:r>
              <a:rPr lang="fa-IR" dirty="0" smtClean="0"/>
              <a:t>کرد؛ </a:t>
            </a:r>
            <a:r>
              <a:rPr lang="fa-IR" dirty="0"/>
              <a:t>رویدادی که با حضور شرکت‌های دانش‌بنیان و تحقیقاتی از هشت استان کشور برگزار می‌شود و هدف آن ترویج آخرین دستاورد‌های حوزه کشاورزی و انرژی‌های نو است.</a:t>
            </a:r>
          </a:p>
          <a:p>
            <a:pPr marL="0" indent="0" algn="r">
              <a:buNone/>
            </a:pPr>
            <a:r>
              <a:rPr lang="fa-IR" dirty="0"/>
              <a:t>علی صفری، رئیس جهاد کشاورزی استان مرکزی، در مراسم افتتاحیه گفت: هدف از برگزاری این نمایشگاه، فعالیت‌های ترویجی و معرفی آخرین یافته‌های شرکت‌های تحقیقاتی و دانش‌بنیان است.</a:t>
            </a:r>
          </a:p>
          <a:p>
            <a:pPr marL="0" indent="0" algn="r">
              <a:buNone/>
            </a:pPr>
            <a:r>
              <a:rPr lang="fa-IR" dirty="0"/>
              <a:t>وی با اشاره به اهمیت انرژی‌های نو افزود: با توجه به ناترازی برق، در این نمایشگاه شرکت‌هایی حضور دارند که در زمینه ایجاد مزارع خورشیدی فعالیت می‌کنند.  </a:t>
            </a:r>
          </a:p>
          <a:p>
            <a:pPr marL="0" indent="0" algn="r">
              <a:buNone/>
            </a:pPr>
            <a:r>
              <a:rPr lang="fa-IR" dirty="0"/>
              <a:t>شفقت، مسئول برگزاری نمایشگاه نیز اظهار داشت: این نمایشگاه با حضور ۵۰ شرکت از هشت استان کشور برگزار می‌شود و از ۲۷ تا ۳۰ آبان، هر روز از ساعت ۱۵ تا ۲۱ پذیرای بازدیدکنندگان خواهد بود.  </a:t>
            </a:r>
          </a:p>
          <a:p>
            <a:endParaRPr lang="en-US" dirty="0"/>
          </a:p>
        </p:txBody>
      </p:sp>
      <p:sp>
        <p:nvSpPr>
          <p:cNvPr id="4" name="Rectangle 2"/>
          <p:cNvSpPr txBox="1">
            <a:spLocks noChangeArrowheads="1"/>
          </p:cNvSpPr>
          <p:nvPr/>
        </p:nvSpPr>
        <p:spPr bwMode="gray">
          <a:xfrm>
            <a:off x="-90152" y="5718220"/>
            <a:ext cx="3271234"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1117798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370541" y="5693134"/>
            <a:ext cx="2527205" cy="928795"/>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ایرنا</a:t>
            </a:r>
            <a:endParaRPr lang="uk-UA" sz="4800" dirty="0">
              <a:cs typeface="B Farnaz" pitchFamily="2" charset="-78"/>
            </a:endParaRPr>
          </a:p>
        </p:txBody>
      </p:sp>
      <p:sp>
        <p:nvSpPr>
          <p:cNvPr id="2" name="Content Placeholder 1"/>
          <p:cNvSpPr>
            <a:spLocks noGrp="1"/>
          </p:cNvSpPr>
          <p:nvPr>
            <p:ph idx="1"/>
          </p:nvPr>
        </p:nvSpPr>
        <p:spPr>
          <a:xfrm>
            <a:off x="2897746" y="1038578"/>
            <a:ext cx="8331055" cy="5445277"/>
          </a:xfrm>
        </p:spPr>
        <p:txBody>
          <a:bodyPr>
            <a:normAutofit fontScale="77500" lnSpcReduction="20000"/>
          </a:bodyPr>
          <a:lstStyle/>
          <a:p>
            <a:pPr marL="0" indent="0" algn="ctr">
              <a:buNone/>
            </a:pPr>
            <a:r>
              <a:rPr lang="fa-IR" sz="2800" b="1" dirty="0">
                <a:hlinkClick r:id="rId2"/>
              </a:rPr>
              <a:t>لوبیای خمین، میراثی در دل </a:t>
            </a:r>
            <a:r>
              <a:rPr lang="fa-IR" sz="2800" b="1" dirty="0" smtClean="0">
                <a:hlinkClick r:id="rId2"/>
              </a:rPr>
              <a:t>خشکسالی</a:t>
            </a:r>
            <a:endParaRPr lang="en-US" sz="2800" b="1" dirty="0" smtClean="0"/>
          </a:p>
          <a:p>
            <a:pPr marL="0" indent="0" algn="ctr">
              <a:buNone/>
            </a:pPr>
            <a:endParaRPr lang="en-US" sz="2600" b="1" dirty="0"/>
          </a:p>
          <a:p>
            <a:pPr marL="0" indent="0" algn="ctr">
              <a:buNone/>
            </a:pPr>
            <a:endParaRPr lang="en-US" sz="2600" b="1" dirty="0" smtClean="0"/>
          </a:p>
          <a:p>
            <a:pPr marL="0" indent="0" algn="ctr">
              <a:buNone/>
            </a:pPr>
            <a:endParaRPr lang="fa-IR" sz="2600" b="1" dirty="0"/>
          </a:p>
          <a:p>
            <a:pPr marL="0" indent="0" algn="ctr">
              <a:buNone/>
            </a:pPr>
            <a:r>
              <a:rPr lang="fa-IR" dirty="0"/>
              <a:t>خمین - ایرنا - شهرستان خمین در استان مرکزی، یکی از قطب‌های اصلی تولید لوبیا در کشور ایران است که با وجود چالش‌های اقلیمی و اقتصادی، تلاش‌های علمی در معرفی ارقام جدید لوبیا، این محصول کشاوزی بعنوان میراث دیرینه شهرستان را حفظ کرده است.   </a:t>
            </a:r>
          </a:p>
          <a:p>
            <a:pPr marL="0" indent="0" algn="ctr">
              <a:buNone/>
            </a:pPr>
            <a:r>
              <a:rPr lang="fa-IR" b="1" dirty="0">
                <a:hlinkClick r:id="rId3"/>
              </a:rPr>
              <a:t>به گزارش ایرنا</a:t>
            </a:r>
            <a:r>
              <a:rPr lang="fa-IR" dirty="0"/>
              <a:t>، در قلب فلات مرکزی ایران، استان مرکزی نه تنها به عنوان نگینی صنعتی، که به عنوان یکی از قطب‌های پیشرو و تأثیرگذار کشاورزی کشور شناخته می‌شود. در این میان، تولید سالانه ۲۰۰ تن بذر گواهی‌شده لوبیا، حکایت از جایگاهی بی‌بدیل و دانش بنیان در این بخش و تامین نهاده‌های مورد نیاز کشاورزان ایران دارد. این استان با پشتوانه‌ای از علم و تجربه، پلی مطمئن بین پژوهش‌های کشاورزی و مزارع سراسر کشور ایجاد کرده است.</a:t>
            </a:r>
          </a:p>
          <a:p>
            <a:pPr marL="0" indent="0" algn="ctr">
              <a:buNone/>
            </a:pPr>
            <a:r>
              <a:rPr lang="fa-IR" dirty="0"/>
              <a:t>در این عرصه، شهرستان خمین به عنوان موتور محرک و قلب تپنده این صنعت، درخششی مثال‌زدنی دارد. خمین تنها یک تولیدکننده نیست؛ این شهرستان به عنوان قطب انکارناپذیر تولید بذر اصلاح‌شده لوبیا در سطح کشور شناخته می‌شود، عنوانی که آن را به کانون اصلی تامین هسته اولیه کشت این محصول استراتژیک تبدیل کرده است. افزون بر این، خمین با اقتدار، جایگاه دومین تولیدکننده بزرگ لوبیا در استان مرکزی را نیز در اختیار دارد.</a:t>
            </a:r>
          </a:p>
          <a:p>
            <a:pPr marL="0" indent="0" algn="ctr">
              <a:buNone/>
            </a:pPr>
            <a:r>
              <a:rPr lang="fa-IR" dirty="0"/>
              <a:t>تاریخ کشت لوبیا در این دیار، با تاریخ و فرهنگ مردمانش گره خورده است؛ گویی لوبیا تنها یک محصول کشاورزی نیست، بلکه بخشی از هویت و میراث کهن این خطه به شمار می‌رود. اما نکته حائز اهمیت، پایداری و مقاومت این منطقه در برابر چالش‌های سخت محیطی است. با وجود کاهش نزولات آسمانی و تداوم خشکسالی‌های پی در پی در سال‌های اخیر، کشاورزان سخت‌کوش خمینی نه تنها عرصه را خالی نکرده‌اند، که با به کارگیری دانش نوین و تکیه بر تجربه‌های ارزشمند بومی، همچنان پرچمدار تولید "لوبیای مرغوب استان مرکزی" هستند.</a:t>
            </a:r>
          </a:p>
          <a:p>
            <a:pPr marL="0" indent="0" algn="ctr">
              <a:buNone/>
            </a:pPr>
            <a:r>
              <a:rPr lang="fa-IR" dirty="0"/>
              <a:t/>
            </a:r>
            <a:br>
              <a:rPr lang="fa-IR" dirty="0"/>
            </a:br>
            <a:endParaRPr lang="en-US" dirty="0"/>
          </a:p>
        </p:txBody>
      </p:sp>
    </p:spTree>
    <p:extLst>
      <p:ext uri="{BB962C8B-B14F-4D97-AF65-F5344CB8AC3E}">
        <p14:creationId xmlns:p14="http://schemas.microsoft.com/office/powerpoint/2010/main" val="32065425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8993598" cy="728480"/>
          </a:xfrm>
        </p:spPr>
        <p:txBody>
          <a:bodyPr/>
          <a:lstStyle/>
          <a:p>
            <a:r>
              <a:rPr lang="fa-IR" sz="2800" b="1" dirty="0"/>
              <a:t>احیای کشت چغندر قند در شازند؛ محصولی استراتژیک با مصرف آب کمتر</a:t>
            </a:r>
            <a:br>
              <a:rPr lang="fa-IR" sz="2800" b="1" dirty="0"/>
            </a:br>
            <a:endParaRPr lang="en-US" sz="2800" dirty="0"/>
          </a:p>
        </p:txBody>
      </p:sp>
      <p:sp>
        <p:nvSpPr>
          <p:cNvPr id="3" name="Content Placeholder 2"/>
          <p:cNvSpPr>
            <a:spLocks noGrp="1"/>
          </p:cNvSpPr>
          <p:nvPr>
            <p:ph idx="1"/>
          </p:nvPr>
        </p:nvSpPr>
        <p:spPr>
          <a:xfrm>
            <a:off x="4043966" y="2498501"/>
            <a:ext cx="7843234" cy="3521299"/>
          </a:xfrm>
        </p:spPr>
        <p:txBody>
          <a:bodyPr>
            <a:normAutofit fontScale="55000" lnSpcReduction="20000"/>
          </a:bodyPr>
          <a:lstStyle/>
          <a:p>
            <a:pPr marL="0" indent="0" algn="r">
              <a:buNone/>
            </a:pPr>
            <a:r>
              <a:rPr lang="fa-IR" dirty="0"/>
              <a:t> نادر نادرنیا، کارشناس مسئول جهاد کشاورزی شهرستان شازند، با اشاره به جایگاه تاریخی این شهرستان در تولید چغندر قند گفت:</a:t>
            </a:r>
          </a:p>
          <a:p>
            <a:pPr marL="0" indent="0" algn="r">
              <a:buNone/>
            </a:pPr>
            <a:r>
              <a:rPr lang="fa-IR" dirty="0"/>
              <a:t>«چغندر قند از محصولات استراتژیک کشت بهاره کشور به شمار می‌رود و خاستگاه اصلی آن در استان مرکزی، شهرستان شازند بوده است. در حال حاضر تمام کشت چغندر در این شهرستان با روش آبیاری تحت فشار انجام می‌شود.»</a:t>
            </a:r>
          </a:p>
          <a:p>
            <a:pPr marL="0" indent="0">
              <a:buNone/>
            </a:pPr>
            <a:r>
              <a:rPr lang="fa-IR" dirty="0"/>
              <a:t> </a:t>
            </a:r>
          </a:p>
          <a:p>
            <a:pPr marL="0" indent="0" algn="r">
              <a:buNone/>
            </a:pPr>
            <a:r>
              <a:rPr lang="fa-IR" dirty="0"/>
              <a:t>وی افزود: «به دلیل پتانسیل بالا و شرایط اقلیمی مناسب، چغندر تولیدی شازند از نظر کیفیت و عملکرد در سطح کشور جایگاه ویژه‌ای دارد. متأسفانه در سال‌های اخیر سطح زیرکشت این محصول کاهش چشمگیری داشته، اما با توجه به نقش آن در تناوب زراعی، بهبود حاصل‌خیزی خاک و صرفه‌جویی در مصرف آب، تلاش داریم این کشت را مجدداً در الگوی زراعی منطقه گسترش دهیم.»</a:t>
            </a:r>
          </a:p>
          <a:p>
            <a:pPr marL="0" indent="0">
              <a:buNone/>
            </a:pPr>
            <a:r>
              <a:rPr lang="fa-IR" dirty="0"/>
              <a:t> </a:t>
            </a:r>
          </a:p>
          <a:p>
            <a:pPr marL="0" indent="0" algn="r">
              <a:buNone/>
            </a:pPr>
            <a:r>
              <a:rPr lang="fa-IR" dirty="0"/>
              <a:t>نادرنیا با اشاره به مقاومت بالای چغندر در برابر بیماری‌های قارچی افزود: «کشت چغندر در تناوب با لوبیا می‌تواند در کنترل بیماری‌های قارچی شایع در مزارع لوبیا بسیار مؤثر باشد. در حال حاضر بیش از ۹۰ درصد سطح زیرکشت چغندر در شهرستان کاهش یافته، اما امیدواریم با اقدامات ترویجی و آموزشی، سطح کشت را به میزان مطلوب بازگردانیم.»</a:t>
            </a:r>
          </a:p>
          <a:p>
            <a:pPr marL="0" indent="0">
              <a:buNone/>
            </a:pPr>
            <a:r>
              <a:rPr lang="fa-IR" dirty="0"/>
              <a:t> </a:t>
            </a:r>
          </a:p>
          <a:p>
            <a:pPr marL="0" indent="0" algn="r">
              <a:buNone/>
            </a:pPr>
            <a:r>
              <a:rPr lang="fa-IR" dirty="0"/>
              <a:t>در ادامه، محمدعلی بهرامی، مدیر جهاد کشاورزی شهرستان شازند، نیز با بیان اینکه این شهرستان از گذشته یکی از قطب‌های تولید چغندر قند در کشور بوده است، گفت: «هم خاک و هم کشاورزان شازند با کشت چغندر آشنایی کامل دارند. در سال‌های اخیر به دلیل گرایش کشاورزان به کشت لوبیا، سطح زیرکشت چغندر کاهش یافته است، اما با توجه به مصرف آب کمتر و نیاز پایین‌تر به </a:t>
            </a:r>
            <a:r>
              <a:rPr lang="fa-IR" dirty="0" smtClean="0"/>
              <a:t>سمومشیمیایی</a:t>
            </a:r>
            <a:r>
              <a:rPr lang="fa-IR" dirty="0"/>
              <a:t>، چغندر قند در الگوی کشت جدید شهرستان جایگاه ویژه‌ای دارد.»</a:t>
            </a:r>
          </a:p>
          <a:p>
            <a:pPr marL="0" indent="0">
              <a:buNone/>
            </a:pPr>
            <a:r>
              <a:rPr lang="fa-IR" dirty="0"/>
              <a:t> </a:t>
            </a:r>
          </a:p>
          <a:p>
            <a:pPr marL="0" indent="0" algn="r">
              <a:buNone/>
            </a:pPr>
            <a:r>
              <a:rPr lang="fa-IR" dirty="0"/>
              <a:t>بهرامی افزود: «کشت چغندر قند نسبت به لوبیا حدود ۴۰ درصد مصرف آب کمتری دارد و از نظر اقتصادی نیز با آن رقابت می‌کند. در شرایط خشکسالی و کاهش نزولات آسمانی، این محصول گزینه‌ای مناسب برای پایداری تولید و صرفه‌جویی در منابع آبی به شمار می‌رود.»</a:t>
            </a:r>
          </a:p>
          <a:p>
            <a:endParaRPr lang="en-US" dirty="0"/>
          </a:p>
        </p:txBody>
      </p:sp>
      <p:sp>
        <p:nvSpPr>
          <p:cNvPr id="4" name="Rectangle 2"/>
          <p:cNvSpPr txBox="1">
            <a:spLocks noChangeArrowheads="1"/>
          </p:cNvSpPr>
          <p:nvPr/>
        </p:nvSpPr>
        <p:spPr bwMode="gray">
          <a:xfrm>
            <a:off x="-90152" y="5718220"/>
            <a:ext cx="3271234"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28029405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t>ساوه در تب و تاب برداشت یاقوت‌های سرخ</a:t>
            </a:r>
            <a:br>
              <a:rPr lang="fa-IR" b="1" dirty="0"/>
            </a:br>
            <a:endParaRPr lang="en-US" dirty="0"/>
          </a:p>
        </p:txBody>
      </p:sp>
      <p:sp>
        <p:nvSpPr>
          <p:cNvPr id="3" name="Content Placeholder 2"/>
          <p:cNvSpPr>
            <a:spLocks noGrp="1"/>
          </p:cNvSpPr>
          <p:nvPr>
            <p:ph idx="1"/>
          </p:nvPr>
        </p:nvSpPr>
        <p:spPr>
          <a:xfrm>
            <a:off x="2434106" y="2603499"/>
            <a:ext cx="9517487" cy="3900331"/>
          </a:xfrm>
        </p:spPr>
        <p:txBody>
          <a:bodyPr>
            <a:normAutofit fontScale="92500" lnSpcReduction="10000"/>
          </a:bodyPr>
          <a:lstStyle/>
          <a:p>
            <a:pPr marL="0" indent="0" algn="r">
              <a:buNone/>
            </a:pPr>
            <a:r>
              <a:rPr lang="fa-IR" dirty="0"/>
              <a:t>مدیر باغبانی سازمان جهاد کشاورزی استان با اشاره به شروع برداشت انار از سطح باغات انار گفت: ۱۲ هزار هکتار از باغات استان مرکزی متعلق به باغ‌های انار است و ۹۵ درصد از محصول انار استان در ساوه تولید می‌شود.</a:t>
            </a:r>
            <a:br>
              <a:rPr lang="fa-IR" dirty="0"/>
            </a:br>
            <a:r>
              <a:rPr lang="fa-IR" dirty="0"/>
              <a:t>احمد اسدی گفت: میانگین برداشت در هر هکتار باغ انار ۱۷ تن است و استان مرکزی رتبه دوم تولید و رتبه اول کیفی تولید محصول انار را در کشور دارد و رقم ملس ساوه در میان انار‌های تولیدی استان‌های مختلف کشور پرطرفدار و نشان تجاری و صادراتی است.</a:t>
            </a:r>
            <a:br>
              <a:rPr lang="fa-IR" dirty="0"/>
            </a:br>
            <a:r>
              <a:rPr lang="fa-IR" dirty="0"/>
              <a:t>او ادامه داد: در سطح باغ‌های شهرستان‌های ساوه رقم‌های یوسف خانی، آلک و تبریزی نیز تولید می‌شود.</a:t>
            </a:r>
            <a:br>
              <a:rPr lang="fa-IR" dirty="0"/>
            </a:br>
            <a:r>
              <a:rPr lang="fa-IR" dirty="0"/>
              <a:t>مدیر جهاد کشاورزی شهرستان ساوه هم گفت: ساوه تنها شهری در کشوراست که وسعت باغ‌های انار آن ۱۰ هزار هکتار است و انار عمده محصول تولیدی این شهرستان است.</a:t>
            </a:r>
            <a:br>
              <a:rPr lang="fa-IR" dirty="0"/>
            </a:br>
            <a:r>
              <a:rPr lang="fa-IR" dirty="0"/>
              <a:t>طهماسبی افزودگفت: ۲۵ درصد از محصول شهرستان قابلیت صادرات دارد و انار‌های با کیفیت پایین‌تر نیز برای فرآوری راهی خطوط ۳ صنعت تبدیلی استان می‌شود.</a:t>
            </a:r>
            <a:br>
              <a:rPr lang="fa-IR" dirty="0"/>
            </a:br>
            <a:r>
              <a:rPr lang="fa-IR" dirty="0"/>
              <a:t>او ادامه داد: فعال نبودن پایانه صادراتی انار یکی از دغدغه‌های باغداران ساوه است و امید است با راه اندازی آن صادرات انار استان به صورت مستقیم انجام شود.</a:t>
            </a:r>
            <a:br>
              <a:rPr lang="fa-IR" dirty="0"/>
            </a:br>
            <a:r>
              <a:rPr lang="fa-IR" dirty="0"/>
              <a:t>سطح باغات انار کشور ۹۶ هزار هکتار است و هرسال یک میلیون و ۲۰۰ هزار تن انار درایران تولید می‌شود.</a:t>
            </a:r>
            <a:br>
              <a:rPr lang="fa-IR" dirty="0"/>
            </a:br>
            <a:r>
              <a:rPr lang="fa-IR" dirty="0"/>
              <a:t>در سال گذشته ۳۷ هزار تن محصول انار از ایران به ارزش ۱۷ میلیون دلار به مقاصد مختلف صادر شد.</a:t>
            </a:r>
            <a:br>
              <a:rPr lang="fa-IR" dirty="0"/>
            </a:br>
            <a:r>
              <a:rPr lang="fa-IR" dirty="0"/>
              <a:t>وسعت باغات انار جهان ۸۳۶ هکتار است و هر سال ۸ میلیون تن محصول از سطح این باغات برداشت می‌شود.ایران پس از کشور‌های هند وچین در جایگاه سوم تولید این محصول در دنیا است.</a:t>
            </a:r>
            <a:endParaRPr lang="en-US" dirty="0"/>
          </a:p>
        </p:txBody>
      </p:sp>
      <p:sp>
        <p:nvSpPr>
          <p:cNvPr id="4" name="Rectangle 2"/>
          <p:cNvSpPr txBox="1">
            <a:spLocks noChangeArrowheads="1"/>
          </p:cNvSpPr>
          <p:nvPr/>
        </p:nvSpPr>
        <p:spPr bwMode="gray">
          <a:xfrm>
            <a:off x="-90152" y="5718220"/>
            <a:ext cx="3271234"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26833871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t>آغاز برداشت ذرت علوفه‌ای در ساوه</a:t>
            </a:r>
            <a:br>
              <a:rPr lang="fa-IR" b="1" dirty="0"/>
            </a:br>
            <a:endParaRPr lang="en-US" dirty="0"/>
          </a:p>
        </p:txBody>
      </p:sp>
      <p:sp>
        <p:nvSpPr>
          <p:cNvPr id="3" name="Content Placeholder 2"/>
          <p:cNvSpPr>
            <a:spLocks noGrp="1"/>
          </p:cNvSpPr>
          <p:nvPr>
            <p:ph idx="1"/>
          </p:nvPr>
        </p:nvSpPr>
        <p:spPr>
          <a:xfrm>
            <a:off x="2987898" y="2539105"/>
            <a:ext cx="8718997" cy="3416300"/>
          </a:xfrm>
        </p:spPr>
        <p:txBody>
          <a:bodyPr>
            <a:normAutofit fontScale="92500"/>
          </a:bodyPr>
          <a:lstStyle/>
          <a:p>
            <a:pPr marL="0" indent="0" algn="r">
              <a:buNone/>
            </a:pPr>
            <a:r>
              <a:rPr lang="fa-IR" dirty="0"/>
              <a:t>معاون فنی جهاد کشاورزی شهرستان ساوه گفت: امسال حدود ۳ هزار هکتار از اراضی شهرستان ساوه به کشت ذرت اختصاص یافته است.</a:t>
            </a:r>
          </a:p>
          <a:p>
            <a:pPr marL="0" indent="0" algn="r">
              <a:buNone/>
            </a:pPr>
            <a:r>
              <a:rPr lang="fa-IR" dirty="0"/>
              <a:t>معاون فنی جهاد کشاورزی شهرستان ساوه درباره برداشت ذرت در سطح شهرستان ساوه گفت: پیش بینی می‌شود از ۳ هزار هکتار سطح زیر کشت حدود ۱۰۵ هزارتن محصول در شهرستان ساوه تولید شود.</a:t>
            </a:r>
            <a:br>
              <a:rPr lang="fa-IR" dirty="0"/>
            </a:br>
            <a:r>
              <a:rPr lang="fa-IR" dirty="0"/>
              <a:t>خلیلی افزود: ذرت علوفه‌ای به علت کارآیی آب بالا و به صرفه بودن در الگوی کشت محصولات کشاورزی قرار دارد.</a:t>
            </a:r>
            <a:br>
              <a:rPr lang="fa-IR" dirty="0"/>
            </a:br>
            <a:r>
              <a:rPr lang="fa-IR" dirty="0"/>
              <a:t>مسول جهاد کشاورزی حومه‌ی ساوه نیز گفت: برداشت ذرت در ساوه به صورت تمام مکانیزه و توسط ۸ دستگاه چاپر در حال انجام است.</a:t>
            </a:r>
            <a:br>
              <a:rPr lang="fa-IR" dirty="0"/>
            </a:br>
            <a:r>
              <a:rPr lang="fa-IR" dirty="0"/>
              <a:t>شریعتی گفت: ارقام قابل کشت ذرت در ساوه عمدتا زودرس هستند و این محصول به صورت فصلی کشت و برداشت می‌شود.</a:t>
            </a:r>
            <a:br>
              <a:rPr lang="fa-IR" dirty="0"/>
            </a:br>
            <a:r>
              <a:rPr lang="fa-IR" dirty="0"/>
              <a:t>بنا به اذعان کارشناسان استفاده از روش‌های نوین آبیاری در کشت محصول ذرت تا ۹۰ درصد کارایی آب و تا ۸۰ درصد تولید محصول را افزایش می‌دهد.</a:t>
            </a:r>
            <a:br>
              <a:rPr lang="fa-IR" dirty="0"/>
            </a:br>
            <a:r>
              <a:rPr lang="fa-IR" dirty="0"/>
              <a:t>گفتنی ست کار برداشت ذرت در ساوه از اواسط مهر آغاز و تا اوایل آذر ادامه دارد.</a:t>
            </a:r>
          </a:p>
          <a:p>
            <a:endParaRPr lang="en-US" dirty="0"/>
          </a:p>
        </p:txBody>
      </p:sp>
      <p:sp>
        <p:nvSpPr>
          <p:cNvPr id="4" name="Rectangle 2"/>
          <p:cNvSpPr txBox="1">
            <a:spLocks noChangeArrowheads="1"/>
          </p:cNvSpPr>
          <p:nvPr/>
        </p:nvSpPr>
        <p:spPr bwMode="gray">
          <a:xfrm>
            <a:off x="-90152" y="5718220"/>
            <a:ext cx="3271234"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3451411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t>آغاز برداشت طلای سرخ در خمین</a:t>
            </a:r>
            <a:br>
              <a:rPr lang="fa-IR" b="1" dirty="0"/>
            </a:br>
            <a:endParaRPr lang="en-US" dirty="0"/>
          </a:p>
        </p:txBody>
      </p:sp>
      <p:sp>
        <p:nvSpPr>
          <p:cNvPr id="3" name="Content Placeholder 2"/>
          <p:cNvSpPr>
            <a:spLocks noGrp="1"/>
          </p:cNvSpPr>
          <p:nvPr>
            <p:ph idx="1"/>
          </p:nvPr>
        </p:nvSpPr>
        <p:spPr>
          <a:xfrm>
            <a:off x="2884868" y="2459865"/>
            <a:ext cx="8989453" cy="3559935"/>
          </a:xfrm>
        </p:spPr>
        <p:txBody>
          <a:bodyPr>
            <a:normAutofit fontScale="62500" lnSpcReduction="20000"/>
          </a:bodyPr>
          <a:lstStyle/>
          <a:p>
            <a:pPr marL="0" indent="0" algn="r">
              <a:buNone/>
            </a:pPr>
            <a:r>
              <a:rPr lang="fa-IR" dirty="0"/>
              <a:t>برداشت زعفران از مزارع شهرستان خمین آغاز شد و پیش‌بینی می‌شود در سال زراعی جاری ۵۵۴ کیلوگرم زعفران مرغوب از این مزارع برداشت و روانه بازار مصرف شود.</a:t>
            </a:r>
          </a:p>
          <a:p>
            <a:pPr marL="0" indent="0" algn="r">
              <a:buNone/>
            </a:pPr>
            <a:r>
              <a:rPr lang="fa-IR" b="1" dirty="0">
                <a:hlinkClick r:id="rId2"/>
              </a:rPr>
              <a:t>به گزارش خبرگزاری صداوسیما مرکزی؛</a:t>
            </a:r>
            <a:r>
              <a:rPr lang="fa-IR" b="1" dirty="0"/>
              <a:t> </a:t>
            </a:r>
            <a:r>
              <a:rPr lang="fa-IR" dirty="0"/>
              <a:t>احمدرضا جعفری، رئیس اداره جهاد کشاورزی خمین، با اعلام این خبر گفت: برداشت زعفران از سطح ۱۲۵ هکتار از اراضی مستعد این شهرستان در حال انجام است.</a:t>
            </a:r>
          </a:p>
          <a:p>
            <a:pPr marL="0" indent="0">
              <a:buNone/>
            </a:pPr>
            <a:r>
              <a:rPr lang="fa-IR" dirty="0"/>
              <a:t> </a:t>
            </a:r>
          </a:p>
          <a:p>
            <a:pPr marL="0" indent="0" algn="r">
              <a:buNone/>
            </a:pPr>
            <a:r>
              <a:rPr lang="fa-IR" dirty="0"/>
              <a:t>وی با بیان اینکه خمین جایگاه نخست تولید زعفران در استان مرکزی را دارد، افزود: خاک حاصلخیز، آب‌وهوای نیمه‌گرمسیری، زمستان‌های معتدل و تابستان‌های گرم و خشک، شرایط مساعدی را برای کشت و تولید زعفران در این منطقه فراهم کرده است.</a:t>
            </a:r>
          </a:p>
          <a:p>
            <a:pPr marL="0" indent="0">
              <a:buNone/>
            </a:pPr>
            <a:r>
              <a:rPr lang="fa-IR" dirty="0"/>
              <a:t> </a:t>
            </a:r>
          </a:p>
          <a:p>
            <a:pPr marL="0" indent="0" algn="r">
              <a:buNone/>
            </a:pPr>
            <a:r>
              <a:rPr lang="fa-IR" dirty="0"/>
              <a:t>جعفری تصریح کرد: زعفران خمین به دلیل ویژگی‌های خاص خاک و اقلیم منطقه، از نظر عطر، رنگ و طعم در میان مرغوب‌ترین زعفران‌های کشور قرار دارد و با استاندارد‌های ملی مطابقت کامل دارد.</a:t>
            </a:r>
          </a:p>
          <a:p>
            <a:pPr marL="0" indent="0">
              <a:buNone/>
            </a:pPr>
            <a:r>
              <a:rPr lang="fa-IR" dirty="0"/>
              <a:t> </a:t>
            </a:r>
          </a:p>
          <a:p>
            <a:pPr marL="0" indent="0" algn="r">
              <a:buNone/>
            </a:pPr>
            <a:r>
              <a:rPr lang="fa-IR" dirty="0" smtClean="0"/>
              <a:t>جهاد </a:t>
            </a:r>
            <a:r>
              <a:rPr lang="fa-IR" dirty="0"/>
              <a:t>کشاورزی خمین همچنین زعفران را از محصولات مقاوم به خشکی دانست و گفت:در سال‌های اخیر کاشت زعفران به‌ویژه در بخش مرکزی شهرستان، که با مشکل کم‌آبی مواجه است، مورد توجه و ترویج قرار گرفته است.</a:t>
            </a:r>
          </a:p>
          <a:p>
            <a:pPr marL="0" indent="0">
              <a:buNone/>
            </a:pPr>
            <a:r>
              <a:rPr lang="fa-IR" dirty="0"/>
              <a:t> </a:t>
            </a:r>
          </a:p>
          <a:p>
            <a:pPr marL="0" indent="0" algn="r">
              <a:buNone/>
            </a:pPr>
            <a:r>
              <a:rPr lang="fa-IR" dirty="0"/>
              <a:t>به گفته جعفری، در حال حاضر ۳۲۵ بهره‌بردار زعفران در خمین فعالیت دارند و تولید این محصول برای یک‌هزار و ۳۲۰ نفر اشتغال مستقیم و یک‌هزار و ۶۰۰ نفر اشتغال غیرمستقیم ایجاد کرده است.</a:t>
            </a:r>
          </a:p>
          <a:p>
            <a:endParaRPr lang="en-US" dirty="0"/>
          </a:p>
        </p:txBody>
      </p:sp>
      <p:sp>
        <p:nvSpPr>
          <p:cNvPr id="4" name="Rectangle 2"/>
          <p:cNvSpPr txBox="1">
            <a:spLocks noChangeArrowheads="1"/>
          </p:cNvSpPr>
          <p:nvPr/>
        </p:nvSpPr>
        <p:spPr bwMode="gray">
          <a:xfrm>
            <a:off x="-90152" y="5718220"/>
            <a:ext cx="3271234" cy="103006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9754631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9766331" cy="728480"/>
          </a:xfrm>
        </p:spPr>
        <p:txBody>
          <a:bodyPr/>
          <a:lstStyle/>
          <a:p>
            <a:pPr algn="ctr"/>
            <a:r>
              <a:rPr lang="fa-IR" sz="2400" b="1" dirty="0">
                <a:hlinkClick r:id="rId2"/>
              </a:rPr>
              <a:t>استان مرکزی در مسیر تبدیل شدن به یکی از قطب‌های مهم صنایع تبدیلی قرار دارد</a:t>
            </a:r>
            <a:r>
              <a:rPr lang="fa-IR" sz="2400" b="1" dirty="0"/>
              <a:t/>
            </a:r>
            <a:br>
              <a:rPr lang="fa-IR" sz="2400" b="1" dirty="0"/>
            </a:br>
            <a:endParaRPr lang="en-US" sz="2400" dirty="0"/>
          </a:p>
        </p:txBody>
      </p:sp>
      <p:sp>
        <p:nvSpPr>
          <p:cNvPr id="3" name="Content Placeholder 2"/>
          <p:cNvSpPr>
            <a:spLocks noGrp="1"/>
          </p:cNvSpPr>
          <p:nvPr>
            <p:ph idx="1"/>
          </p:nvPr>
        </p:nvSpPr>
        <p:spPr>
          <a:xfrm>
            <a:off x="3374265" y="2266682"/>
            <a:ext cx="8409904" cy="4288664"/>
          </a:xfrm>
        </p:spPr>
        <p:txBody>
          <a:bodyPr>
            <a:normAutofit fontScale="47500" lnSpcReduction="20000"/>
          </a:bodyPr>
          <a:lstStyle/>
          <a:p>
            <a:pPr marL="0" indent="0" algn="r">
              <a:buNone/>
            </a:pPr>
            <a:r>
              <a:rPr lang="fa-IR" dirty="0"/>
              <a:t>به گزارش خبرگزاری ایمنا از مرکزی، محمد خالدی عصر امروز_ شنبه بیست‌وچهارم آبان _ در حاشیه بازدید از کشتارگاه صنعتی دام در حال ساخت داودآباد اراک اظهار کرد: استان مرکزی با برخورداری از موقعیت جغرافیایی ممتاز و قرار گرفتن در مسیرهای ارتباطی مهم کشور به یکی از قطب‌های بالقوه در توسعه صنایع تبدیلی و فرآوری تبدیل شده است.</a:t>
            </a:r>
          </a:p>
          <a:p>
            <a:pPr marL="0" indent="0" algn="r">
              <a:buNone/>
            </a:pPr>
            <a:r>
              <a:rPr lang="fa-IR" dirty="0"/>
              <a:t>وی افزود: استان مرکزی که در قلب ایران واقع شده، به واسطه نزدیکی به مراکز صنعتی و تولیدی و همچنین دسترسی آسان به شبکه حمل‌ونقل جاده‌ای و ریلی، شرایطی ایده‌آل برای جذب سرمایه‌گذاری و توسعه زیرساخت‌های صنعتی دارد.</a:t>
            </a:r>
          </a:p>
          <a:p>
            <a:pPr marL="0" indent="0" algn="r">
              <a:buNone/>
            </a:pPr>
            <a:r>
              <a:rPr lang="fa-IR" dirty="0"/>
              <a:t>مدیرکل امور اقتصادی وزارت جهاد کشاورزی گفت: یکی از مهم‌ترین ظرفیت‌های استان مرکزی، حضور شرکت‌های بزرگ و فعال در حوزه‌های مختلف تولیدی و صنعتی است، این شرکت‌ها با بهره‌گیری از فناوری‌های نوین و نیروی انسانی متخصص، توانسته‌اند زمینه‌ساز رشد صنایع تبدیلی و تکمیلی در منطقه شود.</a:t>
            </a:r>
          </a:p>
          <a:p>
            <a:pPr marL="0" indent="0" algn="r">
              <a:buNone/>
            </a:pPr>
            <a:r>
              <a:rPr lang="fa-IR" dirty="0"/>
              <a:t>خالدی ادامه داد: صنایع تبدیلی به عنوان حلقه واسط میان تولید اولیه و بازار مصرف، نقش کلیدی در ارتقای ارزش افزوده محصولات کشاورزی و دامی ایفا می‌کند و استان مرکزی با توجه به ظرفیت‌های موجود، می‌تواند به یکی از پیشگامان این حوزه در کشور تبدیل شود.</a:t>
            </a:r>
          </a:p>
          <a:p>
            <a:pPr marL="0" indent="0" algn="r">
              <a:buNone/>
            </a:pPr>
            <a:r>
              <a:rPr lang="fa-IR" dirty="0"/>
              <a:t>وی افزود: در سال‌های گذشته، نبود زیرساخت‌های مناسب از جمله کشتارگاه صنعتی یکی از چالش‌های مهم در مسیر توسعه زنجیره تولید دام در استان مرکزی بوده است.</a:t>
            </a:r>
          </a:p>
          <a:p>
            <a:pPr marL="0" indent="0" algn="r">
              <a:buNone/>
            </a:pPr>
            <a:r>
              <a:rPr lang="fa-IR" dirty="0"/>
              <a:t>مدیرکل امور اقتصادی وزارت جهاد کشاورزی گفت: در سال گذشته با تخصیص منابع مالی و حمایت‌های دولتی، پروژه احداث کشتارگاه صنعتی در این استان آغاز شد و اکنون با پیشرفت فیزیکی بیش از ۷۰ درصد در حال اجرا است.</a:t>
            </a:r>
          </a:p>
          <a:p>
            <a:pPr marL="0" indent="0" algn="r">
              <a:buNone/>
            </a:pPr>
            <a:r>
              <a:rPr lang="fa-IR" dirty="0"/>
              <a:t>خالدی عنوان کرد: تکمیل این پروژه نه تنها موجب ارتقا کیفیت فرآوری گوشت و محصولات دامی خواهد شد، بلکه حلقه اتصال تولید دام به بازار مصرف را نیز تقویت می‌کند و از اتلاف منابع جلوگیری می‌کند.</a:t>
            </a:r>
          </a:p>
          <a:p>
            <a:pPr marL="0" indent="0" algn="r">
              <a:buNone/>
            </a:pPr>
            <a:r>
              <a:rPr lang="fa-IR" dirty="0"/>
              <a:t>وی اظهار کرد: سرمایه‌گذاران داخلی و خارجی نیز با توجه به موقعیت استراتژیک استان مرکزی و وجود زیرساخت‌های مناسب، علاقه‌مندی ویژه‌ای به سرمایه‌گذاری در صنایع تبدیلی و تکمیلی نشان داده‌اند، این روند می‌تواند به ایجاد فرصت‌های شغلی جدید، افزایش درآمد خانوارها و رونق اقتصادی منطقه منجر شود.</a:t>
            </a:r>
          </a:p>
          <a:p>
            <a:pPr marL="0" indent="0" algn="r">
              <a:buNone/>
            </a:pPr>
            <a:r>
              <a:rPr lang="fa-IR" dirty="0"/>
              <a:t>مدیرکل امور اقتصادی وزارت جهاد کشاورزی گفت: همچنین توسعه این صنایع، زمینه‌ساز صادرات محصولات فرآوری‌شده به بازارهای داخلی و خارجی خواهد بود که در نهایت به تقویت جایگاه استان در اقتصاد ملی کمک می‌کند.</a:t>
            </a:r>
          </a:p>
          <a:p>
            <a:pPr marL="0" indent="0" algn="r">
              <a:buNone/>
            </a:pPr>
            <a:r>
              <a:rPr lang="fa-IR" dirty="0"/>
              <a:t>خالدی تاکید کرد: وزارت جهاد کشاورزی با همکاری مسئولان استانی و بانک کشاورزی، حمایت‌های لازم را برای تکمیل پروژه‌های دام و فرآوری در استان مرکزی فراهم کرده است.</a:t>
            </a:r>
          </a:p>
          <a:p>
            <a:pPr marL="0" indent="0" algn="r">
              <a:buNone/>
            </a:pPr>
            <a:r>
              <a:rPr lang="fa-IR" dirty="0"/>
              <a:t>وی خاطرنشان کرد: این حمایت‌ها شامل تأمین منابع مالی، تسهیل در صدور مجوزها و ارائه مشاوره‌های تخصصی به سرمایه‌گذاران می‌شود.</a:t>
            </a:r>
          </a:p>
          <a:p>
            <a:pPr marL="0" indent="0" algn="r">
              <a:buNone/>
            </a:pPr>
            <a:r>
              <a:rPr lang="fa-IR" dirty="0"/>
              <a:t>مدیرکل امور اقتصادی وزارت جهاد کشاورزی گفت: هدف اصلی این اقدامات، بهره‌برداری بهینه از ظرفیت‌های موجود و تبدیل استان مرکزی به الگویی موفق در توسعه پایدار صنایع تبدیلی و فرآوری در کشور است.</a:t>
            </a:r>
          </a:p>
          <a:p>
            <a:pPr marL="0" indent="0" algn="r">
              <a:buNone/>
            </a:pPr>
            <a:r>
              <a:rPr lang="fa-IR" dirty="0"/>
              <a:t>خالدی تصریح کرد: استان مرکزی با تکیه بر موقعیت جغرافیایی، ظرفیت‌های تولیدی و حمایت‌های دولتی در مسیر تبدیل شدن به یکی از قطب‌های مهم صنایع تبدیلی ایران قرار دارد و آینده‌ای روشن در انتظار این منطقه است</a:t>
            </a:r>
          </a:p>
        </p:txBody>
      </p:sp>
      <p:sp>
        <p:nvSpPr>
          <p:cNvPr id="4" name="Rectangle 2"/>
          <p:cNvSpPr txBox="1">
            <a:spLocks noChangeArrowheads="1"/>
          </p:cNvSpPr>
          <p:nvPr/>
        </p:nvSpPr>
        <p:spPr bwMode="gray">
          <a:xfrm>
            <a:off x="0" y="5640946"/>
            <a:ext cx="3181082" cy="110733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ایمنا</a:t>
            </a:r>
            <a:endParaRPr lang="uk-UA" sz="3200" dirty="0">
              <a:cs typeface="B Farnaz" pitchFamily="2" charset="-78"/>
            </a:endParaRPr>
          </a:p>
        </p:txBody>
      </p:sp>
    </p:spTree>
    <p:extLst>
      <p:ext uri="{BB962C8B-B14F-4D97-AF65-F5344CB8AC3E}">
        <p14:creationId xmlns:p14="http://schemas.microsoft.com/office/powerpoint/2010/main" val="410721007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19"/>
            <a:ext cx="8761413" cy="919517"/>
          </a:xfrm>
        </p:spPr>
        <p:txBody>
          <a:bodyPr/>
          <a:lstStyle/>
          <a:p>
            <a:pPr algn="r"/>
            <a:r>
              <a:rPr lang="fa-IR" b="1" dirty="0">
                <a:hlinkClick r:id="rId2"/>
              </a:rPr>
              <a:t>تحویل حجمی آب مطالبه جدی کشاورزان استان مرکزی</a:t>
            </a:r>
            <a:r>
              <a:rPr lang="fa-IR" b="1" dirty="0"/>
              <a:t/>
            </a:r>
            <a:br>
              <a:rPr lang="fa-IR" b="1" dirty="0"/>
            </a:br>
            <a:endParaRPr lang="en-US" dirty="0"/>
          </a:p>
        </p:txBody>
      </p:sp>
      <p:sp>
        <p:nvSpPr>
          <p:cNvPr id="5" name="Content Placeholder 4"/>
          <p:cNvSpPr>
            <a:spLocks noGrp="1"/>
          </p:cNvSpPr>
          <p:nvPr>
            <p:ph idx="1"/>
          </p:nvPr>
        </p:nvSpPr>
        <p:spPr>
          <a:xfrm>
            <a:off x="2807594" y="1609859"/>
            <a:ext cx="9156879" cy="5016758"/>
          </a:xfrm>
          <a:prstGeom prst="rect">
            <a:avLst/>
          </a:prstGeom>
        </p:spPr>
        <p:txBody>
          <a:bodyPr wrap="square">
            <a:spAutoFit/>
          </a:bodyPr>
          <a:lstStyle/>
          <a:p>
            <a:pPr marL="0" indent="0" algn="r">
              <a:buNone/>
            </a:pPr>
            <a:r>
              <a:rPr lang="fa-IR" dirty="0">
                <a:solidFill>
                  <a:srgbClr val="212529"/>
                </a:solidFill>
                <a:latin typeface="iran-sans-web"/>
              </a:rPr>
              <a:t>اراک - ایرنا - رییس سازمان جهاد کشاورزی استان مرکزی گفت: تحویل حجمی آب کشاورزی یکی از خواسته‌های اصلی کشاورزان از وزارت نیرو است تا مدیریت منابع در طول سال به شکل دقیق و پایدار انجام </a:t>
            </a:r>
            <a:r>
              <a:rPr lang="fa-IR" dirty="0" smtClean="0">
                <a:solidFill>
                  <a:srgbClr val="212529"/>
                </a:solidFill>
                <a:latin typeface="iran-sans-web"/>
              </a:rPr>
              <a:t>شود</a:t>
            </a:r>
            <a:endParaRPr lang="en-US" b="1" dirty="0">
              <a:solidFill>
                <a:srgbClr val="212529"/>
              </a:solidFill>
              <a:latin typeface="iran-sans-web"/>
            </a:endParaRPr>
          </a:p>
          <a:p>
            <a:pPr marL="0" indent="0" algn="r">
              <a:buNone/>
            </a:pPr>
            <a:r>
              <a:rPr lang="fa-IR" b="1" dirty="0" smtClean="0">
                <a:solidFill>
                  <a:srgbClr val="212529"/>
                </a:solidFill>
                <a:latin typeface="iran-sans-web"/>
              </a:rPr>
              <a:t>صفری</a:t>
            </a:r>
            <a:r>
              <a:rPr lang="fa-IR" dirty="0">
                <a:solidFill>
                  <a:srgbClr val="212529"/>
                </a:solidFill>
                <a:latin typeface="iran-sans-web"/>
              </a:rPr>
              <a:t> روز سه‌شنبه در گفت‌ و گو با </a:t>
            </a:r>
            <a:r>
              <a:rPr lang="fa-IR" b="1" dirty="0">
                <a:solidFill>
                  <a:srgbClr val="860F10"/>
                </a:solidFill>
                <a:latin typeface="iran-sans-web"/>
                <a:hlinkClick r:id="rId3"/>
              </a:rPr>
              <a:t>ایرنا</a:t>
            </a:r>
            <a:r>
              <a:rPr lang="fa-IR" dirty="0">
                <a:solidFill>
                  <a:srgbClr val="212529"/>
                </a:solidFill>
                <a:latin typeface="iran-sans-web"/>
              </a:rPr>
              <a:t>، افزود: قطعی‌های برق و اختلال در سیستم‌های آبیاری خسارت‌های جدی به بخش کشاورزی وارد کرده و لازم است وزارت نیرو با هماهنگی بیشتر، زمینه کاهش این آسیب‌ها را فراهم کند.</a:t>
            </a:r>
          </a:p>
          <a:p>
            <a:pPr marL="0" indent="0" algn="r">
              <a:buNone/>
            </a:pPr>
            <a:r>
              <a:rPr lang="fa-IR" dirty="0">
                <a:solidFill>
                  <a:srgbClr val="212529"/>
                </a:solidFill>
                <a:latin typeface="iran-sans-web"/>
              </a:rPr>
              <a:t>وی افزود: کشاورزان بارها تاکید کرده‌اند که همان‌گونه که غذا باید در زمان نیاز در دسترس باشد، آب نیز باید در زمان کشت و آبیاری تامین شود و تاخیر یا محدودیت در این زمینه به معنای از بین رفتن محصول و سرمایه آنان است.</a:t>
            </a:r>
          </a:p>
          <a:p>
            <a:pPr marL="0" indent="0" algn="r">
              <a:buNone/>
            </a:pPr>
            <a:r>
              <a:rPr lang="fa-IR" dirty="0">
                <a:solidFill>
                  <a:srgbClr val="212529"/>
                </a:solidFill>
                <a:latin typeface="iran-sans-web"/>
              </a:rPr>
              <a:t>رییس سازمان جهاد کشاورزی استان مرکزی با اشاره به مشکلات ناشی از قوانین و مقررات غیرهماهنگ بیان کرد: برخی دستورالعمل‌ها مانند موضوع پمپاژ ثانویه یا اجرای ماده ۱۱ نیازمند بازنگری و هماهنگی بیشتر میان دستگاه‌های اجرایی است تا بخش کشاورزی متضرر نشود.</a:t>
            </a:r>
          </a:p>
          <a:p>
            <a:pPr marL="0" indent="0" algn="r">
              <a:buNone/>
            </a:pPr>
            <a:r>
              <a:rPr lang="fa-IR" dirty="0">
                <a:solidFill>
                  <a:srgbClr val="212529"/>
                </a:solidFill>
                <a:latin typeface="iran-sans-web"/>
              </a:rPr>
              <a:t>صفری تاکید کرد: کشاورزی استان مرکزی در شرایط کنونی نیازمند حمایت جدی و جبران خسارت‌ها است و بدون این همراهی، تولید پایدار با چالش جدی مواجه خواهد شد.</a:t>
            </a:r>
          </a:p>
          <a:p>
            <a:pPr marL="0" indent="0" algn="r">
              <a:buNone/>
            </a:pPr>
            <a:r>
              <a:rPr lang="fa-IR" dirty="0">
                <a:solidFill>
                  <a:srgbClr val="212529"/>
                </a:solidFill>
                <a:latin typeface="iran-sans-web"/>
              </a:rPr>
              <a:t>وی خاطرنشان کرد: اگر آب به صورت حجمی تحویل شود، کشاورزان آمادگی دارند الگوی کشت را بر اساس شرایط منابع و برنامه‌های مدیریت آب تنظیم کنند.</a:t>
            </a:r>
          </a:p>
          <a:p>
            <a:pPr algn="r"/>
            <a:r>
              <a:rPr lang="fa-IR" dirty="0">
                <a:solidFill>
                  <a:srgbClr val="212529"/>
                </a:solidFill>
                <a:latin typeface="iran-sans-web"/>
              </a:rPr>
              <a:t>رییس سازمان جهاد کشاورزی استان مرکزی اضافه کرد: در این زمینه نشست‌های متعددی با کشاورزان برگزار شده و آنان ضمن پذیرش محدودیت‌ها، خواستار برنامه‌ریزی شفاف و مدیریت منسجم منابع آبی هستند.</a:t>
            </a:r>
            <a:endParaRPr lang="fa-IR" b="0" i="0" dirty="0">
              <a:solidFill>
                <a:srgbClr val="212529"/>
              </a:solidFill>
              <a:effectLst/>
              <a:latin typeface="iran-sans-web"/>
            </a:endParaRPr>
          </a:p>
        </p:txBody>
      </p:sp>
      <p:sp>
        <p:nvSpPr>
          <p:cNvPr id="6" name="Rectangle 2"/>
          <p:cNvSpPr txBox="1">
            <a:spLocks noChangeArrowheads="1"/>
          </p:cNvSpPr>
          <p:nvPr/>
        </p:nvSpPr>
        <p:spPr bwMode="gray">
          <a:xfrm>
            <a:off x="0" y="5640946"/>
            <a:ext cx="3181082" cy="110733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a:t>
            </a:r>
            <a:endParaRPr lang="uk-UA" sz="3200" dirty="0">
              <a:cs typeface="B Farnaz" pitchFamily="2" charset="-78"/>
            </a:endParaRPr>
          </a:p>
        </p:txBody>
      </p:sp>
    </p:spTree>
    <p:extLst>
      <p:ext uri="{BB962C8B-B14F-4D97-AF65-F5344CB8AC3E}">
        <p14:creationId xmlns:p14="http://schemas.microsoft.com/office/powerpoint/2010/main" val="35459139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982" y="947920"/>
            <a:ext cx="8761413" cy="728480"/>
          </a:xfrm>
        </p:spPr>
        <p:txBody>
          <a:bodyPr/>
          <a:lstStyle/>
          <a:p>
            <a:pPr algn="ctr"/>
            <a:r>
              <a:rPr lang="fa-IR" b="1" dirty="0"/>
              <a:t>بخش کشاورزی به اندازه سد کمال صالح آب زیرزمینی برداشت می کند</a:t>
            </a:r>
            <a:br>
              <a:rPr lang="fa-IR" b="1" dirty="0"/>
            </a:br>
            <a:endParaRPr lang="en-US" dirty="0"/>
          </a:p>
        </p:txBody>
      </p:sp>
      <p:sp>
        <p:nvSpPr>
          <p:cNvPr id="3" name="Content Placeholder 2"/>
          <p:cNvSpPr>
            <a:spLocks noGrp="1"/>
          </p:cNvSpPr>
          <p:nvPr>
            <p:ph idx="1"/>
          </p:nvPr>
        </p:nvSpPr>
        <p:spPr>
          <a:xfrm>
            <a:off x="3477296" y="2603500"/>
            <a:ext cx="8435662" cy="3655632"/>
          </a:xfrm>
        </p:spPr>
        <p:txBody>
          <a:bodyPr>
            <a:normAutofit fontScale="85000" lnSpcReduction="10000"/>
          </a:bodyPr>
          <a:lstStyle/>
          <a:p>
            <a:pPr marL="0" indent="0" algn="r">
              <a:buNone/>
            </a:pPr>
            <a:r>
              <a:rPr lang="fa-IR" dirty="0"/>
              <a:t>به گزارش خبرگزاری صداوسیما مرکزی؛ اظهار نظر شنیدنی معاون حفاظت و بهره‌برداری شرکت آب منطقه‌ای مرکزی حکایت از ضرورت اجرای سیاست‌های بازدارنده به منظور جلوگیری از اضافه برداشت از منابع زیرزمینی دارد.</a:t>
            </a:r>
          </a:p>
          <a:p>
            <a:pPr marL="0" indent="0" algn="r">
              <a:buNone/>
            </a:pPr>
            <a:r>
              <a:rPr lang="fa-IR" dirty="0"/>
              <a:t>محمود قدبیگی گفت: بررسی‌ها نشان می‌دهد حدود ۶۵ درصد از چاه‌ها بیش از سقف مجاز مندرج پروانه بهره‌برداری فعالیت داشته‌اند و در برخی موارد ساعات کارکرد چاه‌ها بیش از یک‌هزار و ۵۰۰ ساعت بیشتر از میزان مجاز است، که این موضوع به‌عنوان خط قرمز در مدیریت منابع آب و انرژی تلقی می‌شود و نیازمند برخورد جدی است.</a:t>
            </a:r>
          </a:p>
          <a:p>
            <a:pPr marL="0" indent="0" algn="r">
              <a:buNone/>
            </a:pPr>
            <a:r>
              <a:rPr lang="fa-IR" dirty="0"/>
              <a:t>وی افزود : ۳۴ درصد چاه‌ها در شهرستان اراک امسال در سقف ساعت کارکرد مجاز فعالیت داشته‌اند و در زرندیه نیز حدود ۵۰ درصد چاه‌ها بیش از حد مجاز کار کرده‌اندکه این وضعیت نشان‌دهنده ضرورت اجرای سیاست‌های سختگیرانه‌تر در زمینه بهره‌برداری از منابع آب است.</a:t>
            </a:r>
          </a:p>
          <a:p>
            <a:pPr marL="0" indent="0" algn="r">
              <a:buNone/>
            </a:pPr>
            <a:r>
              <a:rPr lang="fa-IR" dirty="0"/>
              <a:t>قدبیگی گفت: طبق ماده ۲ قانون تسهیل، برقی کردن چاه‌های کشاورزی مصوب مجلس شورای اسلامی وزارت نیرو مکلف است برق مورد نیازچاه‌های کشاورزی را با رعایت ساعات کارکرد مندرج در پروانه بهره‌برداری تامین نماید و عدم رعایت این موضوع موجب اضافه برداشت از منابع آب زیرزمینی و فشار مضاعف بر دشت‌های بی‌رمق استان و موجب بحرانی‌تر شدن آنها گردیده است.</a:t>
            </a:r>
          </a:p>
          <a:p>
            <a:pPr marL="0" indent="0" algn="r">
              <a:buNone/>
            </a:pPr>
            <a:r>
              <a:rPr lang="fa-IR" dirty="0"/>
              <a:t>وی افزود : تجربه موفق سال گذشته در محدود کردن برق چاه‌های کشاورزی امسال نیز عملیاتی می‌شود و برق کلیه چاه‌ها به منظور تامین آب مصارف۲ منظوره از ساعت ۹ تا ۱۰ صبح رفع محدودیت‌ می‌شوند تا کشاورزان بتوانند نیازهای فوری خود را تامین کنند.</a:t>
            </a:r>
          </a:p>
          <a:p>
            <a:endParaRPr lang="en-US" dirty="0"/>
          </a:p>
        </p:txBody>
      </p:sp>
      <p:sp>
        <p:nvSpPr>
          <p:cNvPr id="4" name="Rectangle 2"/>
          <p:cNvSpPr txBox="1">
            <a:spLocks noChangeArrowheads="1"/>
          </p:cNvSpPr>
          <p:nvPr/>
        </p:nvSpPr>
        <p:spPr bwMode="gray">
          <a:xfrm>
            <a:off x="-1" y="5640946"/>
            <a:ext cx="3374265" cy="110733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صداو سیما</a:t>
            </a:r>
            <a:endParaRPr lang="uk-UA" sz="3200" dirty="0">
              <a:cs typeface="B Farnaz" pitchFamily="2" charset="-78"/>
            </a:endParaRPr>
          </a:p>
        </p:txBody>
      </p:sp>
    </p:spTree>
    <p:extLst>
      <p:ext uri="{BB962C8B-B14F-4D97-AF65-F5344CB8AC3E}">
        <p14:creationId xmlns:p14="http://schemas.microsoft.com/office/powerpoint/2010/main" val="14164242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a:t>توصیه به باغداران برای حفاظت از سرمازدگی محصولات</a:t>
            </a:r>
            <a:endParaRPr lang="en-US" dirty="0"/>
          </a:p>
        </p:txBody>
      </p:sp>
      <p:sp>
        <p:nvSpPr>
          <p:cNvPr id="3" name="Content Placeholder 2"/>
          <p:cNvSpPr>
            <a:spLocks noGrp="1"/>
          </p:cNvSpPr>
          <p:nvPr>
            <p:ph idx="1"/>
          </p:nvPr>
        </p:nvSpPr>
        <p:spPr>
          <a:xfrm>
            <a:off x="2614411" y="2395470"/>
            <a:ext cx="9259910" cy="3624330"/>
          </a:xfrm>
        </p:spPr>
        <p:txBody>
          <a:bodyPr>
            <a:normAutofit/>
          </a:bodyPr>
          <a:lstStyle/>
          <a:p>
            <a:pPr marL="0" indent="0" algn="r">
              <a:buNone/>
            </a:pPr>
            <a:r>
              <a:rPr lang="fa-IR" dirty="0"/>
              <a:t>مدیر باغبانی سازمان جهاد کشاورزی استان مرکزی توصیه‌هایی را به کشاورزان برای حفاظت از سرمازدگی محصولات بیان کرد</a:t>
            </a:r>
            <a:r>
              <a:rPr lang="fa-IR" dirty="0" smtClean="0"/>
              <a:t>.</a:t>
            </a:r>
            <a:r>
              <a:rPr lang="fa-IR" dirty="0"/>
              <a:t> احمد اسدی در گفت‌وگو با خبرنگار فارس در اراک اظهار کرد: سرمازدگی یکی از مخرب‌ترین پدیده‌ها برای بخش کشاورزی است که در صورت عدم مدیریت صحیح، خسارات جبران‌ناپذیری به بار می‌آورد. وی با بیان اینکه رعایت یک سری اصول می‌تواند تا حد زیادی از این خسارات بکاهد، پیرامون اقدامات قبل از وقوع سرما افزود: کشت ارقام دیرگل و مقاوم به سرما، اولین و مهم‌ترین قدم است، تقویت درختان با کودهای پتاسه و فسفره در پایان تابستان و پاییز، نیز مقاومت گیاه را افزایش می‌دهد.مدیر باغبانی سازمان جهاد کشاورزی استان مرکزی ایجاد یک خاکریز به ارتفاع ۲۰ تا ۳۰ سانتی‌متر در پایه نهال‌های جوان را موجب حفاظت، از قسمت حساس طوقه دانست و تصریح کرد: باغداران می‌توانند با پوشش درختان از طریق استفاده از نایلون، گونی یا حصیر با پوشاندن کامل درختان کوچک و نهال‌ها از آنها در برابر سرما محافظت کنند.اسدی کاهش هرس پاییزه را از دیگر راهکارهای موثر دانست و گفت: باید هرس شدید درختان در پاییز خودداری شود تا چوب‌های جوان و حساس در معرض سرما قرار نگیرند.مدیر باغبانی سازمان جهاد کشاورزی استان مرکزی اظهار کرد: مهم‌ترین عامل در کاهش خسارت، پایش مستند و دقیق پیش‌بینی‌های هواشناسی است. باغداران باید از ۲۴ تا ۴۸ ساعت قبل از وقوع یخبندان، آماده اجرای روش‌های فعال مقابله باشند.</a:t>
            </a:r>
            <a:endParaRPr lang="en-US" dirty="0"/>
          </a:p>
        </p:txBody>
      </p:sp>
      <p:sp>
        <p:nvSpPr>
          <p:cNvPr id="4" name="Rectangle 2"/>
          <p:cNvSpPr txBox="1">
            <a:spLocks noChangeArrowheads="1"/>
          </p:cNvSpPr>
          <p:nvPr/>
        </p:nvSpPr>
        <p:spPr bwMode="gray">
          <a:xfrm>
            <a:off x="0" y="5808372"/>
            <a:ext cx="2614412" cy="93990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35395535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استان‌ها امکان‌ نرخ گذاری قیمت شیر را ندارند</a:t>
            </a:r>
            <a:endParaRPr lang="en-US" dirty="0"/>
          </a:p>
        </p:txBody>
      </p:sp>
      <p:sp>
        <p:nvSpPr>
          <p:cNvPr id="3" name="Content Placeholder 2"/>
          <p:cNvSpPr>
            <a:spLocks noGrp="1"/>
          </p:cNvSpPr>
          <p:nvPr>
            <p:ph idx="1"/>
          </p:nvPr>
        </p:nvSpPr>
        <p:spPr>
          <a:xfrm>
            <a:off x="4069724" y="2603500"/>
            <a:ext cx="7559899" cy="3416300"/>
          </a:xfrm>
        </p:spPr>
        <p:txBody>
          <a:bodyPr/>
          <a:lstStyle/>
          <a:p>
            <a:pPr marL="0" indent="0" algn="r">
              <a:buNone/>
            </a:pPr>
            <a:r>
              <a:rPr lang="fa-IR" dirty="0">
                <a:solidFill>
                  <a:srgbClr val="0F1418"/>
                </a:solidFill>
                <a:latin typeface="iranSans-en-number"/>
              </a:rPr>
              <a:t>مدیر تنظیم بازار سازمان جهاد کشاورزی استان مرکزی گفت: قیمت شیر به صورت کشوری تعیین و ابلاغ می‌شود و </a:t>
            </a:r>
            <a:r>
              <a:rPr lang="fa-IR" dirty="0" smtClean="0">
                <a:solidFill>
                  <a:srgbClr val="0F1418"/>
                </a:solidFill>
                <a:latin typeface="iranSans-en-number"/>
              </a:rPr>
              <a:t>تصمیم‌گی </a:t>
            </a:r>
            <a:r>
              <a:rPr lang="fa-IR" dirty="0" smtClean="0"/>
              <a:t>فلاحتی </a:t>
            </a:r>
            <a:r>
              <a:rPr lang="fa-IR" dirty="0"/>
              <a:t>در گفت‌وگو با خبرنگار فارس در اراک با اشاره به افزایش قیمت محصولات لبنی اظهار داشت: مدتی است که با مشکل تأمین نهاده‌های دامی مواجه هستیم. در انتقال و تأمین این نهاده‌ها از طریق منابع کشوری مشکلاتی وجود داشته که ان‌شاءالله به زودی برطرف خواهد شد.وی با اشاره به تعیین قیمت شیر و محصولات لبنی، تصریح کرد: قیمت شیر به صورت کشوری تعیین و ابلاغ می‌شود و تصمیم‌گیری در مورد آن در سطح استان امکان‌پذیر نیست.فلاحتی در ادامه با بیان آخرین پیگیری‌های انجام‌شده در این زمینه، افزود: مشکل تأمین نهاده در حال رفع است و تنها مسئله باقی‌مانده، موضوع توزیع آن است. به نظر می‌رسد مشکل توزیع از سوی شرکت‌های واردکننده نیز در دو سه روز آینده حل شود.</a:t>
            </a:r>
            <a:r>
              <a:rPr lang="fa-IR" dirty="0" smtClean="0">
                <a:solidFill>
                  <a:srgbClr val="0F1418"/>
                </a:solidFill>
                <a:latin typeface="iranSans-en-number"/>
              </a:rPr>
              <a:t>ری </a:t>
            </a:r>
            <a:r>
              <a:rPr lang="fa-IR" dirty="0">
                <a:solidFill>
                  <a:srgbClr val="0F1418"/>
                </a:solidFill>
                <a:latin typeface="iranSans-en-number"/>
              </a:rPr>
              <a:t>در مورد آن در سطح استان امکان‌پذیر نیست.</a:t>
            </a: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149207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تغییر کاربری، خاک حاصلخیز کشور را می‌بلعد</a:t>
            </a:r>
            <a:endParaRPr lang="en-US" dirty="0"/>
          </a:p>
        </p:txBody>
      </p:sp>
      <p:sp>
        <p:nvSpPr>
          <p:cNvPr id="3" name="Content Placeholder 2"/>
          <p:cNvSpPr>
            <a:spLocks noGrp="1"/>
          </p:cNvSpPr>
          <p:nvPr>
            <p:ph idx="1"/>
          </p:nvPr>
        </p:nvSpPr>
        <p:spPr>
          <a:xfrm>
            <a:off x="3065171" y="2603499"/>
            <a:ext cx="8834907" cy="3694269"/>
          </a:xfrm>
        </p:spPr>
        <p:txBody>
          <a:bodyPr>
            <a:normAutofit fontScale="85000" lnSpcReduction="20000"/>
          </a:bodyPr>
          <a:lstStyle/>
          <a:p>
            <a:pPr marL="0" indent="0" algn="r">
              <a:buNone/>
            </a:pPr>
            <a:r>
              <a:rPr lang="fa-IR" dirty="0"/>
              <a:t>کارشناس کشاورزی استان مرکزی می‌گوید: سنددار کردن زمین‌های خرد کشاورزی به بهانه رسمی‌سازی، در عمل راه را برای تغییر کاربری آسان‌تر این زمین‌ها باز می‌کند. این روند، علاوه بر تخریب منابع، حجم عظیمی از زمان مراجع قضایی، وکلا و مردم را به خود اختصاص داده است</a:t>
            </a:r>
            <a:r>
              <a:rPr lang="fa-IR" dirty="0" smtClean="0"/>
              <a:t>.</a:t>
            </a:r>
            <a:r>
              <a:rPr lang="fa-IR" dirty="0"/>
              <a:t> خبرگزاری فارس_اراک: خاک، این پوستۀ ظریف و حیات‌بخش کره زمین، تنها یک بستر برای رشد گیاهان نیست. خاک، سرمایه‌ای ملی، میراثی مشترک و بنیان اصلی امنیت غذایی، سلامت بشر و تعادل زیست‌بوم‌هاست. هر لقمه غذایی که می‌خوریم، هوایی که تنفس می‌کنیم و آبی که می‌نوشیم، به شکلی با سلامت خاک گره خورده است.این منبع ارزشمند و غیرقابل تجدید، در سکوت، کارکردهای شگفت‌انگیزی دارد: از تصفیه آب و ذخیره کربن گرفته تا حفظ تنوع زیستی و پشتیبانی از چرخه‌های بیوشیمیایی طبیعت. با این حال، این بستر آرام و صبور زندگی، امروزه به دلیل فعالیت‌های نادرست بشری، از جمله فرسایش، آلودگی، تغییر کاربری غیراصولی و مصرف بی‌رویه، با سرعتی نگران‌کننده در حال تخریب و نابودی است.حفاظت از خاک، به معنای حفاظت از زندگی و تضمین آینده‌ای پایدار برای نسل‌های حاضر و آینده است. توجه به این گنجینۀ فراموش‌شده، نه یک انتخاب، که یک ضرورت اجتناب‌ناپذیر برای بقا و توسعه پایدار است.</a:t>
            </a:r>
          </a:p>
          <a:p>
            <a:pPr marL="0" indent="0" algn="r">
              <a:buNone/>
            </a:pPr>
            <a:r>
              <a:rPr lang="fa-IR" dirty="0"/>
              <a:t>۱۵ آذر به عنوان هفته جهانی خاک نامگذاری شده به همین بهانه خبرنگار فارس با حسین آبادی کارشناس ارشد آب و خاک سازمان جهاد کشاورزی استان مرکزی به گفت‌وگو نشست.کارشناس ارشد آب و خاک سازمان جهاد کشاورزی استان مرکزی، با بیان اینکه خاک ثروتی ملی و عمومی است، نسبت به عواقب گسترش بی‌رویه شهرها و نابودی خاک‌های حاصلخیز اطراف آنها هشدار داد.</a:t>
            </a:r>
            <a:r>
              <a:rPr lang="fa-IR" b="1" dirty="0"/>
              <a:t>تمرکز جمعیت و الزام تامین امنیت غذایی</a:t>
            </a:r>
            <a:r>
              <a:rPr lang="fa-IR" dirty="0"/>
              <a:t>وی با اشاره به شعار امسال روز جهانی خاک، «خاک‌های سالم برای شهرهای سالم»، اظهار داشت: در سه دهه اخیر شاهد تمرکز فزاینده جمعیت در شهرها بوده‌ایم. این امر، ضرورت تامین امنیت غذایی و سلامت جمعیت شهری را به یک چالش اساسی تبدیل کرده است. شهرها کاملاً وابسته به عناصری مانند خاک سالم، آب پاک و غذای کافی هستند.</a:t>
            </a:r>
            <a:r>
              <a:rPr lang="fa-IR" b="1" dirty="0"/>
              <a:t>حاشیه‌نشینی؛ یک آفت اجتماعی</a:t>
            </a:r>
            <a:r>
              <a:rPr lang="fa-IR" dirty="0"/>
              <a:t>حسین آبادی با رد دیدگاهی که کلان‌شهرها را نشانه توسعه می‌داند، تصریح کرد: حاشیه‌نشینی و رشد نامتوازن کلان‌شهرها نتیجه مهاجرت بی‌رویه از روستاها و شهرهای کوچک است. این پدیده نه تنها یک مزیت نیست، بلکه یک آفت و ضرر اجتماعی بزرگ محسوب می‌شود که چالش‌های متعدد امنیتی، بهداشتی و معیشتی به همراه آورده است.</a:t>
            </a:r>
          </a:p>
          <a:p>
            <a:pPr algn="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3587727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361366" y="5438237"/>
            <a:ext cx="1853800" cy="1163125"/>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خبرگراری ایرنا</a:t>
            </a:r>
            <a:r>
              <a:rPr lang="fa-IR" sz="4800" dirty="0" smtClean="0">
                <a:cs typeface="B Farnaz" pitchFamily="2" charset="-78"/>
              </a:rPr>
              <a:t>  </a:t>
            </a:r>
            <a:endParaRPr lang="uk-UA" sz="4800" dirty="0">
              <a:cs typeface="B Farnaz" pitchFamily="2" charset="-78"/>
            </a:endParaRPr>
          </a:p>
        </p:txBody>
      </p:sp>
      <p:sp>
        <p:nvSpPr>
          <p:cNvPr id="2" name="Content Placeholder 1"/>
          <p:cNvSpPr>
            <a:spLocks noGrp="1"/>
          </p:cNvSpPr>
          <p:nvPr>
            <p:ph idx="1"/>
          </p:nvPr>
        </p:nvSpPr>
        <p:spPr>
          <a:xfrm>
            <a:off x="2575248" y="1207911"/>
            <a:ext cx="9069355" cy="5155567"/>
          </a:xfrm>
        </p:spPr>
        <p:txBody>
          <a:bodyPr>
            <a:normAutofit/>
          </a:bodyPr>
          <a:lstStyle/>
          <a:p>
            <a:pPr marL="0" indent="0" algn="ctr">
              <a:buNone/>
            </a:pPr>
            <a:r>
              <a:rPr lang="fa-IR" b="1" dirty="0">
                <a:hlinkClick r:id="rId2"/>
              </a:rPr>
              <a:t>ذرت‌کاری هوشمند در استان مرکزی با تلفیق ارقام میان‌رس و آبیاری </a:t>
            </a:r>
            <a:r>
              <a:rPr lang="fa-IR" b="1" dirty="0" smtClean="0">
                <a:hlinkClick r:id="rId2"/>
              </a:rPr>
              <a:t>نوین</a:t>
            </a:r>
            <a:endParaRPr lang="en-US" b="1" dirty="0" smtClean="0"/>
          </a:p>
          <a:p>
            <a:pPr marL="0" indent="0" algn="ctr">
              <a:buNone/>
            </a:pPr>
            <a:endParaRPr lang="en-US" b="1" dirty="0"/>
          </a:p>
          <a:p>
            <a:pPr marL="0" indent="0" algn="ctr">
              <a:buNone/>
            </a:pPr>
            <a:endParaRPr lang="fa-IR" b="1" dirty="0"/>
          </a:p>
          <a:p>
            <a:pPr marL="0" indent="0" algn="ctr">
              <a:buNone/>
            </a:pPr>
            <a:r>
              <a:rPr lang="fa-IR" dirty="0"/>
              <a:t>اراک - ایرنا - مدیر زراعت سازمان جهاد کشاورزی استان مرکزی گفت: ذرت‌کاری این استان از نوع ذرت علوفه‌ای است که از ارقام میان‌رس و آبیاری نوین در کاشت استفاده شده و این اصلاح کاشت به کاهش مصرف آب در این بخش کمک کرده است.</a:t>
            </a:r>
          </a:p>
          <a:p>
            <a:pPr marL="0" indent="0" algn="ctr">
              <a:buNone/>
            </a:pPr>
            <a:r>
              <a:rPr lang="fa-IR" b="1" dirty="0"/>
              <a:t>حمید قلی‌پور</a:t>
            </a:r>
            <a:r>
              <a:rPr lang="fa-IR" dirty="0"/>
              <a:t> روز دوشنبه در گفت‌وگو با </a:t>
            </a:r>
            <a:r>
              <a:rPr lang="fa-IR" b="1" dirty="0">
                <a:hlinkClick r:id="rId3"/>
              </a:rPr>
              <a:t>ایرنا</a:t>
            </a:r>
            <a:r>
              <a:rPr lang="fa-IR" dirty="0"/>
              <a:t>، بیان کرد: سطح زیر کشت ذرت علوفه‌ای در استان مرکزی به ۱۱ هزار هکتار رسیده و پیش‌بینی می‌شود میزان برداشت این محصول تا پایان فصل برداشت به ۵۰۰ هزار تن برسد.</a:t>
            </a:r>
          </a:p>
          <a:p>
            <a:pPr marL="0" indent="0" algn="ctr">
              <a:buNone/>
            </a:pPr>
            <a:r>
              <a:rPr lang="fa-IR" dirty="0"/>
              <a:t>وی افزود: تاکنون حدود ۴۰۰ هزار تن ذرت علوفه‌ای از مزارع استان برداشت شده و روند برداشت در شهرستان‌های گرمسیر از جمله ساوه و زرندیه همچنان ادامه دارد و تا اواخر مهرماه و اوایل آبان‌ماه به پایان خواهد رسید.</a:t>
            </a:r>
          </a:p>
          <a:p>
            <a:pPr marL="0" indent="0" algn="ctr">
              <a:buNone/>
            </a:pPr>
            <a:r>
              <a:rPr lang="fa-IR" dirty="0"/>
              <a:t>مدیر زراعت سازمان جهاد کشاورزی استان مرکزی ادامه داد: برداشت این محصول در مناطق سردسیر استان از اواخر شهریورماه آغاز شده و اکنون به پایان رسیده است.</a:t>
            </a:r>
          </a:p>
          <a:p>
            <a:pPr marL="0" indent="0" algn="ctr">
              <a:buNone/>
            </a:pPr>
            <a:r>
              <a:rPr lang="fa-IR" dirty="0"/>
              <a:t>قلی‌پور با اشاره به ظرفیت بالای استان مرکزی در بخش دامداری اظهار کرد: بخش عمده‌ای از محصول برداشت‌شده در داخل استان و برای تغذیه دام‌ مصرف می‌شود و تنها درصد کمی از آن به عنوان مازاد نیاز به استان‌های همجوار از جمله قم و همدان ارسال می‌شود.</a:t>
            </a:r>
          </a:p>
          <a:p>
            <a:pPr algn="ctr"/>
            <a:endParaRPr lang="en-US" dirty="0"/>
          </a:p>
        </p:txBody>
      </p:sp>
    </p:spTree>
    <p:extLst>
      <p:ext uri="{BB962C8B-B14F-4D97-AF65-F5344CB8AC3E}">
        <p14:creationId xmlns:p14="http://schemas.microsoft.com/office/powerpoint/2010/main" val="28584745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توزیع الکترونیکی برنج وارداتی از طریق سامانه یکپارچه در مرکزی آغاز می‌شود</a:t>
            </a:r>
            <a:endParaRPr lang="en-US" dirty="0"/>
          </a:p>
        </p:txBody>
      </p:sp>
      <p:sp>
        <p:nvSpPr>
          <p:cNvPr id="3" name="Content Placeholder 2"/>
          <p:cNvSpPr>
            <a:spLocks noGrp="1"/>
          </p:cNvSpPr>
          <p:nvPr>
            <p:ph idx="1"/>
          </p:nvPr>
        </p:nvSpPr>
        <p:spPr>
          <a:xfrm>
            <a:off x="2653048" y="2603500"/>
            <a:ext cx="9350062" cy="3416300"/>
          </a:xfrm>
        </p:spPr>
        <p:txBody>
          <a:bodyPr>
            <a:normAutofit fontScale="77500" lnSpcReduction="20000"/>
          </a:bodyPr>
          <a:lstStyle/>
          <a:p>
            <a:pPr marL="0" indent="0" algn="r">
              <a:buNone/>
            </a:pPr>
            <a:r>
              <a:rPr lang="fa-IR" dirty="0"/>
              <a:t>ه گزارش خبرگزاری فارس از اراک علیرضا فلاحتی مدیر تنظیم بازار سازمان جهاد کشاورزی استان مرکزی ظهر امروز در نشست بررسی وضعیت بازار استان، به تشریح آخرین وضعیت تامین و توزیع کالاهای اساسی و همچنین برنامه‌های جدید برای بهبود توزیع پرداخت.</a:t>
            </a:r>
            <a:r>
              <a:rPr lang="fa-IR" b="1" dirty="0"/>
              <a:t>توزیع سهمیه‌ای کالاهای اساسی از ذخایر استراتژیک</a:t>
            </a:r>
            <a:r>
              <a:rPr lang="fa-IR" dirty="0"/>
              <a:t>وی با اشاره به وجود ذخایر استراتژیک کالاهای اساسی در استان، اظهار داشت: «عمده کالاهای اساسی در استان ذخیره شده و در مواقع لزوم، با هماهنگی وزارتخانه، سهمیه استان به صورت سهمیه‌ای تخصیص و در اختیار شهرستان‌ها قرار می‌گیرد.</a:t>
            </a:r>
            <a:r>
              <a:rPr lang="fa-IR" b="1" dirty="0"/>
              <a:t>برگزاری جلسات مستمر ستاد تنظیم بازار</a:t>
            </a:r>
            <a:r>
              <a:rPr lang="fa-IR" dirty="0"/>
              <a:t>فلاحتی با اشاره به برگزاری جلسات مستمر ستاد تنظیم بازار، خاطرنشان کرد: در آخرین جلسه، موضوع توزیع برنج مورد بررسی قرار گرفت. در گذشته سهمیه ترخیص برنج با توجه به سرانه جمعیتی به شهرستان‌ها اعلام و توسط مباشران محلی توزیع می‌شد.</a:t>
            </a:r>
            <a:r>
              <a:rPr lang="fa-IR" b="1" dirty="0"/>
              <a:t>اجرای سامانه یکپارچه الکترونیکی برای نظارت بهتر</a:t>
            </a:r>
            <a:r>
              <a:rPr lang="fa-IR" dirty="0"/>
              <a:t>وی از برنامه‌ریزی برای راه‌اندازی یک سامانه یکپارچه الکترونیکی خبر داد و افزود: بر آنیم تا با راه‌اندازی این سامانه، فرآیند تخصیص سهمیه از تهران به استان و شهرستان‌ها، و تمام مراحل تامین و توزیع به صورت الکترونیکی و شفاف ثبت شود تا نظارت بهتری اعمال گردد.</a:t>
            </a:r>
            <a:r>
              <a:rPr lang="fa-IR" b="1" dirty="0"/>
              <a:t>جزئیات توزیع برنج وارداتی و قیمت‌گذاری</a:t>
            </a:r>
            <a:r>
              <a:rPr lang="fa-IR" dirty="0"/>
              <a:t>مدیر تنظیم بازار جهاد کشاورزی استان مرکزی ادامه داد: کالای توزیعی در چارچوب تنظیم بازار عمدتاً برنج وارداتی است و قیمت آن توسط وزارتخانه و ستاد تنظیم بازار کشور تعیین و به استان ابلاغ می‌شود. مباشران موظفند کالا را با قیمت مصوب توزیع کنند.</a:t>
            </a:r>
          </a:p>
          <a:p>
            <a:pPr marL="0" indent="0" algn="r">
              <a:buNone/>
            </a:pPr>
            <a:r>
              <a:rPr lang="fa-IR" dirty="0"/>
              <a:t>وی از توزیع حدود ۳۵۰ تن برنج وارداتی در بیست روز گذشته در سطح شهرستان‌های استان خبر داد و افزود: توزیع در برخی شهرستان‌ها به پایان رسیده و در برخی دیگر ادامه دارد. برای مرحله بعدی نیز در انتظار ابلاغ سهمیه جدید از تهران هستیم که انشاءالله به زودی محقق خواهد شد.فلاحتی با استناد به بررسی‌های کارگروه تنظیم بازار استان گفت: بر اساس گزارش اقتصاد و دارایی، اقلام عمده‌ای که باعث ایجاد تورم شده‌اند، عمدتاً مربوط به البسه و سایر موارد بوده و سهم محصولات کشاورزی در این تورم کمتر از میانگین کشوری بوده است.</a:t>
            </a:r>
            <a:r>
              <a:rPr lang="fa-IR" b="1" dirty="0"/>
              <a:t>برنامه‌های آتی برای تنظیم بازار میوه و تره بار</a:t>
            </a:r>
            <a:r>
              <a:rPr lang="fa-IR" dirty="0"/>
              <a:t>فلاحتی در بخش دیگری از سخنان خود به موضوع میوه و تره بار اشاره و اظهار کرد: این موضوع در دستور کار کارگروه ویژه‌ای در استانداری قرار دارد و با همراهی جهاد کشاورزی، تعاون روستایی، شهرداری و سایر نهادهای مربوطه، انشاءالله اقدامات لازم برای توزیع ارزان‌تر و مناسب‌تر انجام خواهد شد.وی در خصوص تاخیر در راه‌اندازی بازار روز میوه و تره بار در اراک نیز گفت: این موضوع در حال پیگیری است و انشاءالله با رفع اختلاف نظرها بین دستگاه‌های مربوطه، شاهد حل این مشکل خواهیم بود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9529327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روند روبه‌رشد تغییر کاربری‌ها سلامت خاک را تهدید می‌کند</a:t>
            </a:r>
            <a:endParaRPr lang="en-US" dirty="0"/>
          </a:p>
        </p:txBody>
      </p:sp>
      <p:sp>
        <p:nvSpPr>
          <p:cNvPr id="3" name="Content Placeholder 2"/>
          <p:cNvSpPr>
            <a:spLocks noGrp="1"/>
          </p:cNvSpPr>
          <p:nvPr>
            <p:ph idx="1"/>
          </p:nvPr>
        </p:nvSpPr>
        <p:spPr>
          <a:xfrm>
            <a:off x="2781838" y="2073499"/>
            <a:ext cx="9311424" cy="4584878"/>
          </a:xfrm>
        </p:spPr>
        <p:txBody>
          <a:bodyPr>
            <a:normAutofit fontScale="55000" lnSpcReduction="20000"/>
          </a:bodyPr>
          <a:lstStyle/>
          <a:p>
            <a:pPr marL="0" indent="0">
              <a:buNone/>
            </a:pPr>
            <a:r>
              <a:rPr lang="fa-IR" dirty="0"/>
              <a:t>رئیس سازمان جهاد کشاورزی استان مرکزی با ابراز نگرانی از روند تغییر کاربری اراضی، گفت: متأسفانه تغییر کاربری به یک مطالبه عمومی تبدیل شده و ما شاهد تغییر کاربری‌های مجاز و غیرمجاز هستیم</a:t>
            </a:r>
            <a:r>
              <a:rPr lang="fa-IR" dirty="0" smtClean="0"/>
              <a:t>.</a:t>
            </a:r>
          </a:p>
          <a:p>
            <a:pPr marL="0" indent="0" algn="r">
              <a:buNone/>
            </a:pPr>
            <a:r>
              <a:rPr lang="fa-IR" dirty="0"/>
              <a:t>به گزارش خبرگزاری فارس از اراک علی صفری ظهر امروز در نشستی با اصحاب رسانه به مناسبت روز جهانی خاک، در سالن جلسات امام علی علیه السلام اراک، بر اهمیت حیاتی خاک به عنوان بستر تولید و تمدن تأکید کرد.وی با اشاره به فرمایشات مقام معظم رهبری مبنی بر اهمیت بیشتر خاک نسبت به آب، اظهار داشت: ایشان هشدار داده‌اند که اگرچه راه‌های مختلفی برای تأمین آب وجود دارد، اما برای خاک حاصلخیز چنین امکانی فراهم نیست. ما ممکن است آب را با هزینه‌ای بالا انتقال دهیم، اما جابجایی خاک در چنین ابعادی غیرممکن است.رئیس سازمان جهاد کشاورزی استان مرکزی، آلودگی و فرسایش خاک را یک «چالش خاموش» خواند و افزود: برخلاف آب و هوا که آلودگی یا کمبود آنها سریعاً محسوس است، تخریب خاک پدیده‌ای خزنده و آرام است که در بلندمدت آسیب‌های جبران‌ناپذیری به تولید و حیات وارد می‌کند.صفری با اشاره به تصویب «قانون حفاظت از خاک» در سال ۱۳۹۸، خاطرنشان کرد: «این قانون با ۲۶ ماده و ۱۴ تبصره، تکالیف مشخصی را برای دستگاه‌های مختلف از جمله جهاد کشاورزی، محیط زیست، منابع طبیعی و بخش خصوصی تعیین کرده و ما در بخش کشاورزی به عنوان ناظر، پیگیر اجرای آن هستیم.وی در بخش دیگری از سخنان خود به آمارهای جهانی و ملی اشاره کرد و گفت: از مساحت ۱.۵ میلیارد هکتاری اراضی قابل کشت جهان، تنها ۱۸.۵ میلیون هکتار در چرخه کشت ایران قرار دارد که سالانه کمتر از ۱۴.۵ میلیون هکتار از آن زیر کشت محصولات می‌رود. سرانه زمین کشاورزی در جهان ۲۰۰۰ متر مربع و در ایران ۱۷۰۰ متر مربع برای هر نفر است که لزوم حفاظت از این سرمایه برای تأمین غذای جمعیت فعلی و آینده را دوچندان می‌کند.</a:t>
            </a:r>
          </a:p>
          <a:p>
            <a:pPr marL="0" indent="0" algn="r">
              <a:buNone/>
            </a:pPr>
            <a:r>
              <a:rPr lang="fa-IR" dirty="0"/>
              <a:t>رئیس سازمان جهاد کشاورزی استان مرکزی با بیان اینکه تشکیل هر سانتی‌متر خاک در ایران به طور متوسط ۵۰۰ تا ۶۰۰ سال زمان می‌برد، تغییر کاربری را بزرگترین تهدید برای اراضی کشاورزی دانست.وی با ابراز نگرانی از روند تغییر کاربری اراضی، گفت: متأسفانه تغییر کاربری به یک مطالبه عمومی تبدیل شده و ما شاهد تغییر کاربری‌های مجاز و غیرمجاز هستیم. آمارها نشان می‌دهد در ۲۵ سال گذشته، به طور متوسط ساعتی ۱.۲ هکتار از اراضی زراعی و باغی کشور تغییر کاربری یافته است. این به معنای از دست دادن حدود ۲۶۳ هزار هکتار از بهترین اراضی در طول یک سال است.صفری توضیح داد: تغییر کاربری مجاز، با مجوزهای قانونی برای احداث کارخانه، مسکن و سایر طرح‌ها انجام می‌شود، اما تغییر کاربری غیرمجاز، تخلفی است که بدون مجوز رخ می‌دهد و متأسفانه در بسیاری از موارد، این اراضی برای همیشه از چرخه تولید خارج می‌شوند.</a:t>
            </a:r>
            <a:r>
              <a:rPr lang="fa-IR" b="1" dirty="0"/>
              <a:t>فهرست جامع چالش‌های فراروی خاک</a:t>
            </a:r>
            <a:r>
              <a:rPr lang="fa-IR" dirty="0"/>
              <a:t>رئیس سازمان جهاد کشاورزی استان مرکزی با اشاره به فرسایش خاک گفت: ایران یکی از بالاترین نرخ‌های فرسایش خاک در جهان را دارد که منجر به از بین رفتن حاصلخیزترین لایه‌های خاک می‌شود.صفری بیان کرد: سطح مواد آلی در بسیاری از خاک‌های ایران به کمتر از ۰.۵ درصد رسیده که این امر ظرفیت نگهداری آب و عناصر غذایی را کاهش داده است.صفری آلودگی خاک به دلیل فعالیت‌های صنعتی، استفاده بی‌رویه از سموم و کودهای شیمیایی و دفن غیراصولی پسماندها، کاهش حاصلخیزی به دلیل بهره‌برداری مداوم و عدم توجه به تغذیه متعادل خاک و کاهش تنوع زیستی با نابودی موجودات زنده مفید خاکزی که برای سلامت خاک حیاتی هستند، را از دیگر چالش‌های این حوزه برشمرد.</a:t>
            </a:r>
          </a:p>
          <a:p>
            <a:pPr marL="0" indent="0" algn="r">
              <a:buNone/>
            </a:pPr>
            <a:r>
              <a:rPr lang="fa-IR" b="1" dirty="0"/>
              <a:t>هشدار درباره کیفیت خاک‌های کشور؛ یک بحران خاموش</a:t>
            </a:r>
            <a:r>
              <a:rPr lang="fa-IR" dirty="0"/>
              <a:t>صفری با ارائه آمار دقیق‌تری از کیفیت خاک‌های ایران، هشدار داد: بر اساس مطالعات انجام شده، تنها حدود ۲ درصد از اراضی کشور (معادل ۱.۲ میلیون هکتار) در کلاس یک کیفیت قرار دارند. ۲۲ درصد (۴ میلیون هکتار) در کلاس دو و ۷۲ درصد (۱۳.۳ میلیون هکتار) در کلاس‌های سه تا پنج هستند که قابلیت کشت مطلوبی ندارند. در واقع، از کل ۱۸.۵ میلیون هکتار اراضی تحت کشت، تنها از حدود ۵.۲ میلیون هکتار می‌توانیم برای تأمین امنیت غذایی جمعیت کشور استفاده بهینه داشته باشیم.</a:t>
            </a:r>
            <a:r>
              <a:rPr lang="fa-IR" b="1" dirty="0"/>
              <a:t>تغذیه صحیح خاک؛ کلید حفظ حاصلخیزی</a:t>
            </a:r>
            <a:r>
              <a:rPr lang="fa-IR" dirty="0"/>
              <a:t>وی با تشبیه خاک به موجودی زنده، بر لزوم تغذیه علمی و متعادل آن تأکید کرد و گفت: مصرف صحیح، به موقع و متعادل کودها می‌تواند ۳۰ تا ۵۰ درصد در افزایش عملکرد محصولات تأثیرگذار باشد. اگر تغذیه خاک به درستی انجام نشود، ممکن است عملکرد محصولات استراتژیکی مانند گندم تا نصف کاهش یابد. در حال حاضر، میانگین مصرف کود در هکتار در ایران از میانگین جهانی کمتر است، اما مشکل اصلی، عدم تعادل در مصرف و استفاده نامناسب از انواع کودها است.</a:t>
            </a:r>
            <a:r>
              <a:rPr lang="fa-IR" b="1" dirty="0"/>
              <a:t>راهکارها و اقدامات در دست اجرا</a:t>
            </a:r>
            <a:r>
              <a:rPr lang="fa-IR" dirty="0"/>
              <a:t>رئیس سازمان جهاد کشاورزی استان مرکزی به راهکارهای مقابله با این چالش‌ها اشاره کرد و افزود: اجرای جدی قانون حفاظت از خاک از جمله این راهکارهاست، این قانون با ۲۶ ماده و ۱۴ تبصره، تکالیف مشخصی را برای تمام دستگاه‌ها و حتی بخش خصوصی تعیین کرده است.</a:t>
            </a:r>
          </a:p>
          <a:p>
            <a:pPr marL="0" indent="0" algn="r">
              <a:buNone/>
            </a:pPr>
            <a:r>
              <a:rPr lang="fa-IR" dirty="0"/>
              <a:t>صفری بیان کرد: ارتقای فرهنگ حفاظت از خاک از طریق آموزش و اطلاع‌رسانی مستمر به بهره‌برداران، توسعه سیستم‌های نوین آبیاری به منظور برای کاهش شوری و فرسایش خاک، ارتقای آزمایشگاه‌های خاک‌شناسی برای ارائه توصیه‌های دقیق تغذیه‌ای و توسعه کشاورزی حفاظت از جمله کاهش شخم، حفظ بقایای گیاهی و تناوب زراعی با جدیت دنبال می‌شود.</a:t>
            </a:r>
            <a:r>
              <a:rPr lang="fa-IR" b="1" dirty="0"/>
              <a:t>درخواست فوری از رسانه‌ها برای فرهنگ‌سازی</a:t>
            </a:r>
            <a:r>
              <a:rPr lang="fa-IR" dirty="0"/>
              <a:t>صفری با هشدار درباره عواقب جبران‌ناپذیر بی‌توجهی به خاک، از رسانه‌ها درخواست کرد: آلودگی خاک آرام و ساکت است و فریادش به گوش نمی‌رسد که اگر امروز از خاک حفاظت نکنیم، فردا بسیار دیر است.</a:t>
            </a:r>
          </a:p>
          <a:p>
            <a:pPr marL="0" indent="0">
              <a:buNone/>
            </a:pP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فارس</a:t>
            </a:r>
            <a:endParaRPr lang="uk-UA" sz="3200" dirty="0">
              <a:cs typeface="B Farnaz" pitchFamily="2" charset="-78"/>
            </a:endParaRPr>
          </a:p>
        </p:txBody>
      </p:sp>
    </p:spTree>
    <p:extLst>
      <p:ext uri="{BB962C8B-B14F-4D97-AF65-F5344CB8AC3E}">
        <p14:creationId xmlns:p14="http://schemas.microsoft.com/office/powerpoint/2010/main" val="378000878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امنیت غذایی آینده وابسته به حفاظت خاک است</a:t>
            </a:r>
            <a:br>
              <a:rPr lang="fa-IR" b="1" dirty="0"/>
            </a:br>
            <a:endParaRPr lang="en-US" dirty="0"/>
          </a:p>
        </p:txBody>
      </p:sp>
      <p:sp>
        <p:nvSpPr>
          <p:cNvPr id="3" name="Content Placeholder 2"/>
          <p:cNvSpPr>
            <a:spLocks noGrp="1"/>
          </p:cNvSpPr>
          <p:nvPr>
            <p:ph idx="1"/>
          </p:nvPr>
        </p:nvSpPr>
        <p:spPr>
          <a:xfrm>
            <a:off x="3065172" y="1996225"/>
            <a:ext cx="8963696" cy="4752305"/>
          </a:xfrm>
        </p:spPr>
        <p:txBody>
          <a:bodyPr>
            <a:normAutofit fontScale="55000" lnSpcReduction="20000"/>
          </a:bodyPr>
          <a:lstStyle/>
          <a:p>
            <a:pPr marL="0" indent="0" algn="r">
              <a:buNone/>
            </a:pPr>
            <a:r>
              <a:rPr lang="fa-IR" dirty="0"/>
              <a:t>رئیس سازمان جهاد کشاورزی استان مرکزی گفت: در ایران تنها دو درصد اراضی در کلاس یک و حدود 22 درصد در کلاس دو قرار دارند که قابلیت تولید بالا دارند، بنابراین امنیت غذایی آینده وابسته به حفاظت خاک است.</a:t>
            </a:r>
          </a:p>
          <a:p>
            <a:pPr marL="0" indent="0" algn="r">
              <a:buNone/>
            </a:pPr>
            <a:r>
              <a:rPr lang="fa-IR" dirty="0"/>
              <a:t>به گزارش </a:t>
            </a:r>
            <a:r>
              <a:rPr lang="fa-IR" dirty="0">
                <a:hlinkClick r:id="rId2"/>
              </a:rPr>
              <a:t>خبرگزاری تسنیم</a:t>
            </a:r>
            <a:r>
              <a:rPr lang="fa-IR" dirty="0"/>
              <a:t> از اراک، علی صفری، رئیس سازمان جهاد کشاورزی استان مرکزی، ظهر امروز در نشست هفته خاک در  استان مرکزی با اشاره به اهمیت این منبع حیاتی گفت: خاک نه تنها بستر تولید در بخش کشاورزی است، بلکه بستر حیات و تمدن‌ها محسوب می‌شود. مقام معظم رهبری نیز تأکید کرده‌اند که موضوع خاک از موضوعات آب مهم‌تر است؛ چرا که برای آب راه‌های جایگزین وجود دارد، اما خاک حاصلخیز قابل جایگزینی نیست.</a:t>
            </a:r>
          </a:p>
          <a:p>
            <a:pPr marL="0" indent="0" algn="r">
              <a:buNone/>
            </a:pPr>
            <a:r>
              <a:rPr lang="fa-IR" dirty="0"/>
              <a:t>وی افزود: روز جهانی خاک با هدف اطلاع‌رسانی، هشداردهی و فرهنگ‌سازی در خصوص حفاظت از خاک برگزار می‌شود. شعار امسال نیز "خاک‌های سالم برای شهرهای سالم" است که نشان‌دهنده ارتباط مستقیم سلامت جامعه با سلامت خاک است. قانون و آیین‌نامه اجرایی حفاظت از خاک با 26 ماده و 14 تبصره در مجلس تصویب شده و وظایف مشخصی را برای بخش‌های کشاورزی، محیط زیست، منابع طبیعی و حتی صنایع خصوصی تعیین کرده است. اجرای این قانون می‌تواند نقش مهمی در حفظ خاک و جلوگیری از تخریب آن داشته باشد.</a:t>
            </a:r>
          </a:p>
          <a:p>
            <a:pPr marL="0" indent="0">
              <a:buNone/>
            </a:pPr>
            <a:r>
              <a:rPr lang="fa-IR" dirty="0"/>
              <a:t>صفری با هشدار نسبت به آلودگی خاموش خاک اظهار کرد: آب و هوا در صورت آلودگی به سرعت قابل تشخیص هستند، اما خاک آرام و بی‌صدا تخریب می‌شود و همین امر می‌تواند در آینده آسیب‌های جدی به تولید و حیات وارد کند. تخریب خاک در طول تاریخ عامل سقوط تمدن‌ها بوده است. از 1.5 میلیارد هکتار اراضی قابل کشت دنیا، ایران تنها 18.5 میلیون هکتار زمین کشاورزی دارد که کمتر از 14.5 میلیون هکتار آن سالانه زیر کشت می‌رود.</a:t>
            </a:r>
          </a:p>
          <a:p>
            <a:pPr marL="0" indent="0" algn="r">
              <a:buNone/>
            </a:pPr>
            <a:r>
              <a:rPr lang="fa-IR" dirty="0"/>
              <a:t>رئیس سازمان جهاد کشاورزی استان مرکزی بیان کرد: سرانه زمین کشاورزی در دنیا 2000 متر مربع و در ایران 1700 متر مربع است. این میزان باید پاسخگوی جمعیت فعلی و آینده کشور باشد و اگر حفاظت نشود، امنیت غذایی با تهدید جدی مواجه خواهد شد، تشکیل یک سانتی‌متر خاک بین 500 تا 600 سال زمان می‌برد و همین نشان‌دهنده ارزش بی‌بدیل آن است. در ایران تنها دو درصد اراضی در کلاس یک و حدود 22 درصد در کلاس دو قرار دارند که قابلیت تولید بالا دارند. بخش عمده‌ای از خاک کشور در کلاس‌های پایین‌تر قرار دارد و بهره‌وری مطلوبی ندارد.</a:t>
            </a:r>
          </a:p>
          <a:p>
            <a:pPr marL="0" indent="0" algn="r">
              <a:buNone/>
            </a:pPr>
            <a:r>
              <a:rPr lang="fa-IR" dirty="0"/>
              <a:t>وی با اشاره به چالش‌های موجود گفت: تغییر کاربری اراضی، فرسایش خاک، افزایش شوری، کاهش تنوع زیستی و آلودگی خاک از مهم‌ترین مشکلات هستند. طبق آمار، طی 25 سال گذشته سالانه 1.2 هکتار از اراضی زراعی و باغی دچار تغییر کاربری مجاز یا غیرمجاز شده‌اند، حتی با بازگرداندن زمین به حالت اولیه، کیفیت خاک کاهش می‌یابد و از چرخه تولید خارج می‌شود.</a:t>
            </a:r>
          </a:p>
          <a:p>
            <a:pPr marL="0" indent="0" algn="r">
              <a:buNone/>
            </a:pPr>
            <a:r>
              <a:rPr lang="fa-IR" dirty="0"/>
              <a:t>صفری تصریح کرد: مصرف کودهای مناسب با رعایت اصول علمی می‌تواند 30 تا 50 درصد عملکرد محصولات را افزایش دهد. اگر این تغذیه انجام نشود، برداشت محصولاتی مانند گندم به نصف کاهش می‌یابد. بنابراین تغذیه صحیح خاک یکی از راهکارهای حفظ حاصلخیزی است. روز جهانی خاک فرصتی برای اطلاع‌رسانی و فرهنگ‌سازی است. اگر امروز اقدام نکنیم، در آینده خاک نیز مانند آب به معضلی غیرقابل بازگشت تبدیل </a:t>
            </a:r>
            <a:r>
              <a:rPr lang="fa-IR" dirty="0" smtClean="0"/>
              <a:t>خواد </a:t>
            </a:r>
            <a:r>
              <a:rPr lang="fa-IR" dirty="0"/>
              <a:t>شد.</a:t>
            </a:r>
          </a:p>
          <a:p>
            <a:pPr marL="0" indent="0" algn="r">
              <a:buNone/>
            </a:pPr>
            <a:r>
              <a:rPr lang="fa-IR" dirty="0"/>
              <a:t>رئیس سازمان جهاد کشاورزی استان مرکزی با اشاره به ضرورت اجرای الگوی کشت در استان اظهار کرد: الگوی کشت یعنی مشخص شود چه محصولی، در کجا، چه میزان و در چه زمانی باید کشت شود. این موضوع برای حفظ حاصلخیزی خاک و مدیریت منابع آب حیاتی است.در گذشته بسیاری از کشاورزان بدون رعایت اصول آیش، زمین‌های خود را هر ساله زیر کشت می‌بردند که این امر موجب کاهش شدید حاصلخیزی خاک شد. به همین دلیل سطح زیر کشت در برخی مناطق محدود شده است. به طور مثال در شهرستان خمین سطح زیر کشت از 12 هزار هکتار کاهش یافته و بین کشاورزان تقسیم شده است. </a:t>
            </a:r>
          </a:p>
          <a:p>
            <a:pPr marL="0" indent="0" algn="r">
              <a:buNone/>
            </a:pPr>
            <a:r>
              <a:rPr lang="fa-IR" dirty="0"/>
              <a:t>صفری با اشاره به اعتراض برخی کشاورزان درباره کود گفت: ما مشکل کمبود کود نداریم، بلکه سیاست ما این است که به زمین‌هایی که باید استراحت کنند کود اختصاص داده نشود. اگر کشاورزی بخواهد برخلاف الگوی کشت اقدام کند، حمایت نخواهد شد. برای اجرای بهتر این سیاست، مشوق‌هایی نیز در نظر گرفته خواهد شد، اجرای الگوی کشت نه تنها به حفظ حاصلخیزی خاک و مدیریت منابع آب کمک می‌کند، بلکه در کاهش ریزگردهای داخلی نیز مؤثر خواهد بود.</a:t>
            </a:r>
          </a:p>
          <a:p>
            <a:pPr marL="0" indent="0" algn="r">
              <a:buNone/>
            </a:pPr>
            <a:r>
              <a:rPr lang="fa-IR" dirty="0"/>
              <a:t>رئیس سازمان جهاد کشاورزی استان مرکزی خاطرنشان کرد: با آماده‌سازی سامانه‌های کنتور آب، تعرفه مصرف برای محصولات مختلف تعیین می‌شود، به عنوان نمونه تعرفه برای گندم 10 واحد و برای هندوانه هزار واحد خواهد بود. این سیاست به معنای محدودیت در کشت محصولات پرمصرف آب مانند هندوانه است که دو سال است از حمایت خارج شده‌اند. این اقدام نیازمند همکاری کشاورزان و حمایت دستگاه‌های اجرایی است.</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Tree>
    <p:extLst>
      <p:ext uri="{BB962C8B-B14F-4D97-AF65-F5344CB8AC3E}">
        <p14:creationId xmlns:p14="http://schemas.microsoft.com/office/powerpoint/2010/main" val="15645749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ریزگردها منشأ خارجی دارند/ آلودگی پساب‌ها تهدید جدی برای انسان</a:t>
            </a:r>
            <a:br>
              <a:rPr lang="fa-IR" b="1" dirty="0"/>
            </a:br>
            <a:endParaRPr lang="en-US" dirty="0"/>
          </a:p>
        </p:txBody>
      </p:sp>
      <p:sp>
        <p:nvSpPr>
          <p:cNvPr id="3" name="Content Placeholder 2"/>
          <p:cNvSpPr>
            <a:spLocks noGrp="1"/>
          </p:cNvSpPr>
          <p:nvPr>
            <p:ph idx="1"/>
          </p:nvPr>
        </p:nvSpPr>
        <p:spPr>
          <a:xfrm>
            <a:off x="3503054" y="2318196"/>
            <a:ext cx="8435661" cy="4539803"/>
          </a:xfrm>
        </p:spPr>
        <p:txBody>
          <a:bodyPr>
            <a:normAutofit fontScale="40000" lnSpcReduction="20000"/>
          </a:bodyPr>
          <a:lstStyle/>
          <a:p>
            <a:pPr marL="0" indent="0" algn="r">
              <a:buNone/>
            </a:pPr>
            <a:r>
              <a:rPr lang="fa-IR" dirty="0"/>
              <a:t>مدیر آب و خاک سازمان جهاد کشاورزی استان مرکزی گفت: پساب‌های صنعتی حاوی عناصر سنگین در صورت عدم مدیریت وارد خاک می‌شوند و ترکیبات شیمیایی آن را تخریب می‌کنند. این آلودگی‌ها علاوه بر تهدید محصولات کشاورزی به دام و در نهایت به انسان منتقل می‌شود.</a:t>
            </a:r>
          </a:p>
          <a:p>
            <a:pPr marL="0" indent="0" algn="r">
              <a:buNone/>
            </a:pPr>
            <a:r>
              <a:rPr lang="fa-IR" dirty="0"/>
              <a:t> به گزارش </a:t>
            </a:r>
            <a:r>
              <a:rPr lang="fa-IR" dirty="0">
                <a:hlinkClick r:id="rId2"/>
              </a:rPr>
              <a:t>خبرگزاری تسنیم</a:t>
            </a:r>
            <a:r>
              <a:rPr lang="fa-IR" dirty="0"/>
              <a:t> از اراک، رسول شمسی، مدیر آب و خاک سازمان جهاد کشاورزی استان مرکزی ظهر امروز در نشست خبری به مناسبت روز جهانی خاک در استان مرکزی با اشاره به ارتباط مستقیم برداشت محصولات زراعی و باغی با حاصلخیزی خاک گفت: کنترل مصرف سموم و آفت‌کش‌ها و اجرای روش‌های زراعی و به‌زراعی از عوامل مؤثر بر ارتقاء حاصلخیزی خاک هستند. اگر بیش از توان اکولوژیک از زمین برداشت شود، مواد آلی خاک کاهش یافته و جمعیت موجودات زنده آن از جمله باکتری‌های هوازی و بی‌هوازی کم می‌شود که این امر در نهایت منجر به افت تولید محصول و تخریب خاک خواهد شد.  </a:t>
            </a:r>
          </a:p>
          <a:p>
            <a:pPr marL="0" indent="0" algn="r">
              <a:buNone/>
            </a:pPr>
            <a:r>
              <a:rPr lang="fa-IR" dirty="0"/>
              <a:t>وی افزود: پتانسیل تولید محصول در شرایطی که مواد آلی و عناصر غذایی کافی برای موجودات زنده خاک فراهم باشد را می‌توان حاصلخیزی خاک تعریف کرد، افزایش مواد آلی خاک یکی از وظایف اصلی سازمان جهاد کشاورزی است و باید با مدیریت صحیح، از کاهش توان تولیدی خاک جلوگیری شود.</a:t>
            </a:r>
          </a:p>
          <a:p>
            <a:pPr marL="0" indent="0" algn="r">
              <a:buNone/>
            </a:pPr>
            <a:r>
              <a:rPr lang="fa-IR" dirty="0"/>
              <a:t>شمسی تصریح کرد: فرسایش ناشی از باد و باران، به‌ویژه در زمین‌های بدون پوشش گیاهی، موجب تخریب ساختمان خاک و جابجایی ذرات می‌شود که پیامد آن تولید ریزگردهاست. منابع طبیعی با اجرای عملیات حفاظتی و توسعه پوشش گیاهی در اراضی ملی و مراتع، تلاش دارد میزان فرسایش را کاهش دهد.</a:t>
            </a:r>
          </a:p>
          <a:p>
            <a:pPr marL="0" indent="0" algn="r">
              <a:buNone/>
            </a:pPr>
            <a:r>
              <a:rPr lang="fa-IR" dirty="0"/>
              <a:t>مدیر آب و خاک سازمان جهاد کشاورزی استان مرکزی با اشاره به فعالیت بیش از سه هزار واحد صنعتی، اظهار کرد: پساب‌های صنعتی حاوی عناصر سنگین در صورت عدم مدیریت وارد خاک می‌شوند و ترکیبات شیمیایی آن را تخریب می‌کنند. این آلودگی‌ها علاوه بر تهدید محصولات کشاورزی، به دام و در نهایت به انسان منتقل شده و منجر به بیماری‌های جدی می‌شوند. بنابراین پایش و کنترل دقیق پساب‌های صنعتی و همکاری با منابع طبیعی در شناسایی کانون‌های ریزگردها از ضروریات است.</a:t>
            </a:r>
          </a:p>
          <a:p>
            <a:pPr marL="0" indent="0" algn="r">
              <a:buNone/>
            </a:pPr>
            <a:r>
              <a:rPr lang="fa-IR" dirty="0"/>
              <a:t>حسن حسین‌آبادی، دبیر اجرایی هفته خاک در استان مرکزی در این نشست با اشاره به اهمیت توجه ملی و جهانی به موضوع خاک گفت: اتحادیه جهانی علوم در سال 2003 روز پنجم دسامبر را به عنوان «روز جهانی خاک» نامگذاری کرده و شعار امسال نیز «خاک‌های سالم برای شهرهای سالم» تعیین شده است.  </a:t>
            </a:r>
          </a:p>
          <a:p>
            <a:pPr marL="0" indent="0" algn="r">
              <a:buNone/>
            </a:pPr>
            <a:r>
              <a:rPr lang="fa-IR" dirty="0"/>
              <a:t>وی افزود: خاک یک ثروت ملی و عمومی است، تمرکز جمعیتی در شهرها طی دو تا سه دهه اخیر افزایش یافته و این امر امنیت غذایی شهرها را به شدت وابسته به خاک و منابع طبیعی کرده است. متأسفانه در حاشیه شهرها اتفاقات مطلوبی رخ نمی‌دهد و کلان‌شهرها به جای مزیت، چالش‌های اجتماعی، عمرانی و زیست‌محیطی به همراه دارند.</a:t>
            </a:r>
          </a:p>
          <a:p>
            <a:pPr marL="0" indent="0" algn="r">
              <a:buNone/>
            </a:pPr>
            <a:r>
              <a:rPr lang="fa-IR" dirty="0"/>
              <a:t>حسین‌آبادی تصریح کرد: آلودگی پساب‌های شهری و صنعتی یکی از مهم‌ترین تهدیدها برای خاک  است، تصاویر ماهواره‌ای نشان می‌دهد که ورود پساب‌ها به مناطق کویری و دریاچه‌های اطراف اراک موجب تخریب منابع زیستی شده است. همچنین استفاده از مواد پلاستیکی در صنایع روند تصفیه پساب‌ها را دشوار کرده و بوی نامطبوع ناشی از آلودگی خاک در اطراف شهرها به وضوح قابل مشاهده است.</a:t>
            </a:r>
          </a:p>
          <a:p>
            <a:pPr marL="0" indent="0" algn="r">
              <a:buNone/>
            </a:pPr>
            <a:r>
              <a:rPr lang="fa-IR" dirty="0"/>
              <a:t>دبیر اجرایی هفته خاک استان مرکزی با اشاره به گسترش بی‌رویه باغ‌ویلاها و تغییر کاربری اراضی کشاورزی  اظهار کرد: این روند منابع تولیدی استان را از دسترس خارج کرده و سبزی‌کاری‌های حاشیه شهرها که تأمین‌کننده مواد معدنی جمعیت نیم میلیونی اراک بودند، با تهدید جدی مواجه شده‌اند. در برخی موارد سبزی‌های آلوده به پساب‌های شهری وارد بازار می‌شوند که سلامت عمومی را به خطر می‌اندازد.</a:t>
            </a:r>
          </a:p>
          <a:p>
            <a:pPr marL="0" indent="0" algn="r">
              <a:buNone/>
            </a:pPr>
            <a:r>
              <a:rPr lang="fa-IR" dirty="0"/>
              <a:t>وی  ادامه داد: مشکلات قانونی ناشی از خرد شدن اراضی و صدور اسناد رسمی برای زمین‌های کوچک موجب افزایش پرونده‌های قضایی و اتلاف وقت دستگاه‌های اجرایی و مردم شده است.</a:t>
            </a:r>
          </a:p>
          <a:p>
            <a:pPr marL="0" indent="0" algn="r">
              <a:buNone/>
            </a:pPr>
            <a:r>
              <a:rPr lang="fa-IR" dirty="0"/>
              <a:t>حسین‌آبادی خاطرنشان کرد: وجود ریزگردها از دیگر چالش‌های خاک است، بخشی از ریزگردها منشأ خارجی دارند اما بخشی دیگر ناشی از کشاورزی غیر اصولی در حاشیه شهرهاست. لازم است زمین‌ها در فصول پاییز و زمستان دارای پوشش گیاهی باشند تا از بروز این پدیده جلوگیری شود.</a:t>
            </a:r>
          </a:p>
          <a:p>
            <a:pPr marL="0" indent="0" algn="r">
              <a:buNone/>
            </a:pPr>
            <a:r>
              <a:rPr lang="fa-IR" dirty="0"/>
              <a:t>وی با اشاره به برنامه‌های هفته خاک استان مرکزی گفت: 9 آذرماه نشست تخصصی خاک‌ورزی حفاظتی در فراهان با حضور دکتر حق‌پرست، 10 آذر نشست خبری هفته خاک در اراک، 11 آذر اجرای برنامه‌های حوزه آبخیز شهری گردو با همکاری اداره آبخیزداری و منابع طبیعی و همیاران طبیعت، 12 آذر برگزاری کاروان‌های ترویجی در سطح استان و شهرستان‌ها برای ارتقای فرهنگ عمومی حفاظت از خاک، 13 آذر برنامه پژوهش و نوآوری در حوزه خاک سالم با محوریت شورای تحقیقات استان پیش بینی شده است.</a:t>
            </a:r>
          </a:p>
          <a:p>
            <a:pPr marL="0" indent="0" algn="r">
              <a:buNone/>
            </a:pPr>
            <a:r>
              <a:rPr lang="fa-IR" dirty="0"/>
              <a:t>حسین‌آبادی ادامه داد: همچنین 14 آذر  برنامه‌های آموزشی و فرهنگی با محوریت آموزه‌های دینی در نماز جمعه، 15 آذر نشست اداره کل محیط زیست استان در زمینه چالش‌های خاک، 16 آذر جلسه مشترک با مسئولان دادگستری و اداره ثبت در خصوص مسائل حقوقی اراضی، 17 آذر (5 دسامبر – روز جهانی خاک) گردهمایی کشوری با حضور میهمانان خارجی در تهران به مسئولیت معاونت آب و خاک جهاد کشاورزی برگزار می‌شود.</a:t>
            </a:r>
          </a:p>
          <a:p>
            <a:endParaRPr lang="en-US" dirty="0"/>
          </a:p>
        </p:txBody>
      </p:sp>
      <p:sp>
        <p:nvSpPr>
          <p:cNvPr id="6"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Tree>
    <p:extLst>
      <p:ext uri="{BB962C8B-B14F-4D97-AF65-F5344CB8AC3E}">
        <p14:creationId xmlns:p14="http://schemas.microsoft.com/office/powerpoint/2010/main" val="119706039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تورم مواد غذایی در استان مرکزی کمتر از میانگین کشوری</a:t>
            </a:r>
            <a:br>
              <a:rPr lang="fa-IR" b="1" dirty="0"/>
            </a:br>
            <a:endParaRPr lang="en-US" dirty="0"/>
          </a:p>
        </p:txBody>
      </p:sp>
      <p:sp>
        <p:nvSpPr>
          <p:cNvPr id="3" name="Content Placeholder 2"/>
          <p:cNvSpPr>
            <a:spLocks noGrp="1"/>
          </p:cNvSpPr>
          <p:nvPr>
            <p:ph idx="1"/>
          </p:nvPr>
        </p:nvSpPr>
        <p:spPr>
          <a:xfrm>
            <a:off x="3812146" y="2279561"/>
            <a:ext cx="8023539" cy="4134118"/>
          </a:xfrm>
        </p:spPr>
        <p:txBody>
          <a:bodyPr>
            <a:normAutofit fontScale="55000" lnSpcReduction="20000"/>
          </a:bodyPr>
          <a:lstStyle/>
          <a:p>
            <a:pPr marL="0" indent="0" algn="r">
              <a:buNone/>
            </a:pPr>
            <a:r>
              <a:rPr lang="fa-IR" dirty="0"/>
              <a:t>رئیس جهاد کشاورزی استان مرکزی گفت: باید اثرگذاری بخش‌های مختلف بر تورم به‌طور دقیق بررسی شود، اثرگذاری بخش‌های خدماتی و سایر حوزه‌ها بر تورم بسیار بیشتر از مواد خوراکی بوده است.</a:t>
            </a:r>
          </a:p>
          <a:p>
            <a:pPr marL="0" indent="0" algn="r">
              <a:buNone/>
            </a:pPr>
            <a:r>
              <a:rPr lang="fa-IR" dirty="0"/>
              <a:t>به گزارش </a:t>
            </a:r>
            <a:r>
              <a:rPr lang="fa-IR" dirty="0">
                <a:hlinkClick r:id="rId2"/>
              </a:rPr>
              <a:t>خبرگزاری تسنیم</a:t>
            </a:r>
            <a:r>
              <a:rPr lang="fa-IR" dirty="0"/>
              <a:t> از اراک، علی صفری، رئیس جهاد کشاورزی استان مرکزی پیش از ظهر در نشست تنظیم بازار استان مرکزی با اشاره به موضوع تأمین شیر مدارس گفت: ما آمادگی کامل داریم که نیاز استان به شیر مدارس را تأمین کنیم، حتی با وجود مشکلات قیمتی و فشارهای اجرایی که وجود دارد باید توزیع شود.</a:t>
            </a:r>
          </a:p>
          <a:p>
            <a:pPr marL="0" indent="0">
              <a:buNone/>
            </a:pPr>
            <a:r>
              <a:rPr lang="fa-IR" dirty="0"/>
              <a:t>وی افزود: طبق آمار، استان مرکزی هفته‌ای حدود 52 تن شیر برای مدارس نیاز دارد، این میزان معادل روزانه حدود 9 تن شیر استاندارد است که باید در مدارس توزیع شود، در جلسات گذشته قیمت هر تتراپک شیر حدود 14 هزار و 300 تومان اعلام شده بود، اما برخی تولیدکنندگان نسبت به پایین بودن قیمت اعتراض داشتند.</a:t>
            </a:r>
          </a:p>
          <a:p>
            <a:pPr marL="0" indent="0" algn="r">
              <a:buNone/>
            </a:pPr>
            <a:r>
              <a:rPr lang="fa-IR" dirty="0"/>
              <a:t>صفری تصریح کرد: ما با تولیدکنندگان مذاکره کردیم و قانع شدند که تأمین شیر را انجام دهند، و در صورت ضرر، بخشی از آن جبران خواهد شد، این در حالیست که در برخی استان‌ها قیمت‌های متفاوتی برای شیر مدارس تعیین شده است؛ از جمله سیستان و بلوچستان با نرخ 20 هزار تومان، یزد با 19 هزار تومان، کرمان با 17 هزار و 500 تومان، خوزستان و گلستان با 17 هزار تومان و تهران با 17 هزار و 800 تومان تعیین شده است. </a:t>
            </a:r>
          </a:p>
          <a:p>
            <a:pPr marL="0" indent="0" algn="r">
              <a:buNone/>
            </a:pPr>
            <a:r>
              <a:rPr lang="fa-IR" dirty="0"/>
              <a:t>رئیس جهاد کشاورزی استان مرکزی بیان کرد: سلامت دانش‌آموزان برای ما بسیار مهم است و با توجه به ظرفیت تولید شیر در استان، هر قیمتی که در جلسات مصوب شود را تأمین خواهیم کرد، حتی اگر نرخ پایین‌تر از صرفه اقتصادی باشد. اجرای این طرح نیازمند همکاری و نظارت جدی دستگاه‌های مرتبط است تا توزیع شیر مدارس به شکل منظم و پایدار انجام شود.</a:t>
            </a:r>
          </a:p>
          <a:p>
            <a:pPr marL="0" indent="0" algn="r">
              <a:buNone/>
            </a:pPr>
            <a:r>
              <a:rPr lang="fa-IR" dirty="0"/>
              <a:t>صفری با اشاره به وضعیت تورم استان مرکزی اظهار داشت: شرایط امروز با گذشته متفاوت است و باید اثرگذاری بخش‌های مختلف بر تورم به‌طور دقیق بررسی شود. برای نمونه در حوزه آب و برق اختلافی حدود 30 واحد مشاهده می‌شود که این خود بر تورم اثرگذار است. در بخش بهداشت و درمان نیز اختلافات قابل توجهی وجود دارد و در حوزه آموزش این اختلاف به 55 تا 36 واحد می‌رسد.</a:t>
            </a:r>
          </a:p>
          <a:p>
            <a:pPr marL="0" indent="0" algn="r">
              <a:buNone/>
            </a:pPr>
            <a:r>
              <a:rPr lang="fa-IR" dirty="0"/>
              <a:t>وی افزود: در حوزه مواد غذایی، به جز نان و غلات که افزایش قابل توجهی داشته‌اند، سایر اقلام مانند برنج تغییر چندانی نداشته است. این موضوع نیازمند بررسی دقیق‌تر است تا مشخص شود در بخش نان و غلات چه عواملی وارد محاسبات شده است. در سایر اقلام همچون گوشت قرمز، گوشت سفید، فرآورده‌های گوشتی، ماکیان، ماهی‌ها، صدف‌داران، شیر، پنیر و تخم‌مرغ، تورم استان پایین‌تر از میانگین کشوری و حدود دو تا پنج واحد کمتر است.</a:t>
            </a:r>
          </a:p>
          <a:p>
            <a:pPr marL="0" indent="0" algn="r">
              <a:buNone/>
            </a:pPr>
            <a:r>
              <a:rPr lang="fa-IR" dirty="0"/>
              <a:t>رئیس جهاد کشاورزی استان مرکزی بیان کرد: در برخی اقلام مانند میوه، درصد تورم بالاتر است اما اختلاف با میانگین کشوری تنها دو دهم درصد است. در حوزه‌هایی مانند عسل، مربا و شکلات نیز اختلاف 37 تا دو واحد درصد وجود دارد.</a:t>
            </a:r>
          </a:p>
          <a:p>
            <a:pPr marL="0" indent="0" algn="r">
              <a:buNone/>
            </a:pPr>
            <a:r>
              <a:rPr lang="fa-IR" dirty="0"/>
              <a:t>وی تصریح کرد: اثرگذاری بخش‌های خدماتی و سایر حوزه‌ها بر تورم بسیار بیشتر از مواد خوراکی بوده است. در زمینه گندم، با وجود محدودیت‌ها، تولید استان بیش از نیاز بوده و حتی دو برابر نیاز استان تولید شده است. در محصولات دامی نیز رشد وجود داشته اما به دلیل محدودیت منابع آبی و عدم استفاده از تکنولوژی‌های جدید، تأثیرگذاری آن محدود بوده است. در واردات حبوبات نیز به دلیل کمبود در سطح کشور و تغییر کانال‌های عرضه، شاهد افزایش قیمت هستیم. روغن خوراکی نیز به دلیل هزینه‌های بسته‌بندی با افزایش قیمت مواجه شده است.</a:t>
            </a:r>
          </a:p>
          <a:p>
            <a:endParaRPr lang="en-US" dirty="0"/>
          </a:p>
        </p:txBody>
      </p:sp>
      <p:sp>
        <p:nvSpPr>
          <p:cNvPr id="5"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تسنیم</a:t>
            </a:r>
            <a:endParaRPr lang="uk-UA" sz="3200" dirty="0">
              <a:cs typeface="B Farnaz" pitchFamily="2" charset="-78"/>
            </a:endParaRPr>
          </a:p>
        </p:txBody>
      </p:sp>
    </p:spTree>
    <p:extLst>
      <p:ext uri="{BB962C8B-B14F-4D97-AF65-F5344CB8AC3E}">
        <p14:creationId xmlns:p14="http://schemas.microsoft.com/office/powerpoint/2010/main" val="11371317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hlinkClick r:id="rId2"/>
              </a:rPr>
              <a:t>خمین؛ قطب خودکفایی در تولید محصولات اساسی و استراتژیک کشور</a:t>
            </a:r>
            <a:r>
              <a:rPr lang="fa-IR" b="1" dirty="0"/>
              <a:t/>
            </a:r>
            <a:br>
              <a:rPr lang="fa-IR" b="1" dirty="0"/>
            </a:br>
            <a:endParaRPr lang="en-US" dirty="0"/>
          </a:p>
        </p:txBody>
      </p:sp>
      <p:sp>
        <p:nvSpPr>
          <p:cNvPr id="3" name="Content Placeholder 2"/>
          <p:cNvSpPr>
            <a:spLocks noGrp="1"/>
          </p:cNvSpPr>
          <p:nvPr>
            <p:ph idx="1"/>
          </p:nvPr>
        </p:nvSpPr>
        <p:spPr>
          <a:xfrm>
            <a:off x="3335628" y="2292439"/>
            <a:ext cx="8345510" cy="4159875"/>
          </a:xfrm>
        </p:spPr>
        <p:txBody>
          <a:bodyPr>
            <a:normAutofit fontScale="62500" lnSpcReduction="20000"/>
          </a:bodyPr>
          <a:lstStyle/>
          <a:p>
            <a:pPr marL="0" indent="0" algn="r">
              <a:buNone/>
            </a:pPr>
            <a:r>
              <a:rPr lang="fa-IR" b="1" dirty="0">
                <a:hlinkClick r:id="rId3"/>
              </a:rPr>
              <a:t>به گزارش ایرنا</a:t>
            </a:r>
            <a:r>
              <a:rPr lang="fa-IR" dirty="0"/>
              <a:t>، </a:t>
            </a:r>
            <a:r>
              <a:rPr lang="fa-IR" b="1" dirty="0"/>
              <a:t>علی صفری</a:t>
            </a:r>
            <a:r>
              <a:rPr lang="fa-IR" dirty="0"/>
              <a:t> عصر شنبه در آیین افتتاح نمایشگاه عسل و زعفران خمین با اشاره به ظرفیت‌های کشاورزی این شهرستان، افزود: ۲۰ درصد صنایع غذایی کشور زیر نظر وزارت جهاد کشاورزی فعالیت می‌کنند و استان مرکزی با وجود سایه سنگین صنعت، همچنان در بخش کشاورزی جایگاه ویژه‌ای دارد.</a:t>
            </a:r>
          </a:p>
          <a:p>
            <a:pPr marL="0" indent="0" algn="r">
              <a:buNone/>
            </a:pPr>
            <a:r>
              <a:rPr lang="fa-IR" dirty="0"/>
              <a:t>وی ادامه داد: بسیاری از شهروندان شاید کمتر با ظرفیت‌های کشاورزی خمین آشنا باشند، اما واقعیت این است که این خطه در تولید کالاهای اساسی و محصولات استراتژیک نقش مهمی ایفا می‌کند.</a:t>
            </a:r>
          </a:p>
          <a:p>
            <a:pPr marL="0" indent="0" algn="r">
              <a:buNone/>
            </a:pPr>
            <a:r>
              <a:rPr lang="fa-IR" dirty="0"/>
              <a:t>رئیس سازمان جهادکشاورزی استان مرکزی اضافه کرد: گندم به عنوان محصول استراتژیک شهرستان خمین نه تنها نیاز مردم منطقه را تأمین می‌کند، بلکه در برخی سال‌ها چند برابر مصرف داخلی تولید شده و شهرستان را به یک منطقه خودکفا تبدیل کرده است.</a:t>
            </a:r>
          </a:p>
          <a:p>
            <a:pPr marL="0" indent="0" algn="r">
              <a:buNone/>
            </a:pPr>
            <a:r>
              <a:rPr lang="fa-IR" dirty="0"/>
              <a:t>صفری اظهار کرد: خمین در تولید مرغ، گوشت و تخم‌مرغ بیش از نیاز داخلی تولید دارد و حتی بخشی از این محصولات به استان‌های دیگر صادر می‌شود.</a:t>
            </a:r>
          </a:p>
          <a:p>
            <a:pPr marL="0" indent="0" algn="r">
              <a:buNone/>
            </a:pPr>
            <a:r>
              <a:rPr lang="fa-IR" dirty="0"/>
              <a:t>وی با اشاره به برگزاری جشنواره لوبیا در شهر قورچی‌باشی خمین گفت: این شهرستان رتبه دوم تولید لوبیا در کشور را دارد و در تولید عسل نیز رتبه نخست استان مرکزی به خمین اختصاص یافته و در تولید زعفران با حدود ۶۰۰ کیلوگرم محصول، بی‌رقیب است.</a:t>
            </a:r>
          </a:p>
          <a:p>
            <a:pPr marL="0" indent="0" algn="r">
              <a:buNone/>
            </a:pPr>
            <a:r>
              <a:rPr lang="fa-IR" dirty="0"/>
              <a:t>رئیس سازمان جهاد کشاورزی استان مرکزی بیان کرد: شهرستان‌های محلات و خمین موفق شدند در تولید گل و گیاهان زینتی رتبه‌های اول تا چهارم کشور را کسب کنند.</a:t>
            </a:r>
          </a:p>
          <a:p>
            <a:pPr marL="0" indent="0" algn="r">
              <a:buNone/>
            </a:pPr>
            <a:r>
              <a:rPr lang="fa-IR" dirty="0"/>
              <a:t>صفری تأکید کرد: زعفران به عنوان محصولی کم‌آب‌بر و با ارزش افزوده بالا، یکی از راهکارهای مقابله با چالش کم‌آبی در استان است.</a:t>
            </a:r>
          </a:p>
          <a:p>
            <a:pPr marL="0" indent="0" algn="r">
              <a:buNone/>
            </a:pPr>
            <a:r>
              <a:rPr lang="fa-IR" dirty="0"/>
              <a:t>وی افزود: البته اولویت ما همچنان تولید محصولات استراتژیک مانند گندم است، اما در کنار آن باید از ظرفیت‌های موجود برای توسعه محصولات کم‌آب‌بر بهره ببریم.</a:t>
            </a:r>
          </a:p>
          <a:p>
            <a:pPr marL="0" indent="0" algn="r">
              <a:buNone/>
            </a:pPr>
            <a:r>
              <a:rPr lang="fa-IR" dirty="0"/>
              <a:t>وی با اشاره به اهمیت برندسازی محصولات کشاورزی شهرستان خمین گفت: ورود زعفران خمین با نام و برند مشخص به بازار مصرف ضروری است تا جایگاه این محصول ارزشمند تثبیت شود.</a:t>
            </a:r>
          </a:p>
          <a:p>
            <a:pPr marL="0" indent="0" algn="r">
              <a:buNone/>
            </a:pPr>
            <a:r>
              <a:rPr lang="fa-IR" dirty="0"/>
              <a:t>رئیس سازمان جهاد کشاورزی استان مرکزی با بیان اینکه در حوزه عسل نیز سابقه تولید در شهرستان بیشتر از زعفران است افزود: پیشرفت‌های خوبی در تولید این محصول به دست آمده که نیازمند معرفی گسترده‌تر در سطح ملی است.</a:t>
            </a:r>
          </a:p>
          <a:p>
            <a:pPr marL="0" indent="0" algn="r">
              <a:buNone/>
            </a:pPr>
            <a:r>
              <a:rPr lang="fa-IR" dirty="0"/>
              <a:t>صفری خاطرنشان کرد: با وجود مشکلات نهاده‌ها، مرغداران توانسته‌اند جوجه‌ریزی را بدون کاهش ادامه دهند و برای ماه رمضان نیز برنامه‌ریزی شده است.</a:t>
            </a:r>
          </a:p>
          <a:p>
            <a:pPr marL="0" indent="0" algn="r">
              <a:buNone/>
            </a:pPr>
            <a:r>
              <a:rPr lang="fa-IR" dirty="0"/>
              <a:t>وی ادامه داد: در شرایط کنونی، افزایش بهره‌وری در بخش کشاورزی یک ضرورت است و قانون برنامه هفتم نیز بر این موضوع تأکید دارد.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a:t>
            </a:r>
            <a:endParaRPr lang="uk-UA" sz="3200" dirty="0">
              <a:cs typeface="B Farnaz" pitchFamily="2" charset="-78"/>
            </a:endParaRPr>
          </a:p>
        </p:txBody>
      </p:sp>
    </p:spTree>
    <p:extLst>
      <p:ext uri="{BB962C8B-B14F-4D97-AF65-F5344CB8AC3E}">
        <p14:creationId xmlns:p14="http://schemas.microsoft.com/office/powerpoint/2010/main" val="6641620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hlinkClick r:id="rId2"/>
              </a:rPr>
              <a:t>اخطار جدی به کشاورزان استان مرکزی، جمع‌آوری پلاستیک‌های کشت بهاره الزامی شد</a:t>
            </a:r>
            <a:endParaRPr lang="fa-IR" b="1" dirty="0"/>
          </a:p>
        </p:txBody>
      </p:sp>
      <p:sp>
        <p:nvSpPr>
          <p:cNvPr id="3" name="Content Placeholder 2"/>
          <p:cNvSpPr>
            <a:spLocks noGrp="1"/>
          </p:cNvSpPr>
          <p:nvPr>
            <p:ph idx="1"/>
          </p:nvPr>
        </p:nvSpPr>
        <p:spPr>
          <a:xfrm>
            <a:off x="3168203" y="2485623"/>
            <a:ext cx="8500056" cy="3534177"/>
          </a:xfrm>
        </p:spPr>
        <p:txBody>
          <a:bodyPr>
            <a:normAutofit fontScale="85000" lnSpcReduction="10000"/>
          </a:bodyPr>
          <a:lstStyle/>
          <a:p>
            <a:pPr marL="0" indent="0" algn="r">
              <a:buNone/>
            </a:pPr>
            <a:r>
              <a:rPr lang="fa-IR" dirty="0"/>
              <a:t>اراک- ایرنا - رئیس سازمان جهاد کشاورزی استان مرکزی گفت: کشاورزان موظفند در اسرع وقت نسبت به جمع‌آوری پسماندهای کشت بهاره از جمله پلاستیک و نوار تیپ آبیاری اقدام کنند، در غیر این صورت به مراجع قضایی معرفی خواهند شد.</a:t>
            </a:r>
          </a:p>
          <a:p>
            <a:pPr marL="0" indent="0" algn="r">
              <a:buNone/>
            </a:pPr>
            <a:r>
              <a:rPr lang="fa-IR" dirty="0"/>
              <a:t>علی صفری روز شنبه در گفت و گو با </a:t>
            </a:r>
            <a:r>
              <a:rPr lang="fa-IR" b="1" dirty="0">
                <a:hlinkClick r:id="rId3"/>
              </a:rPr>
              <a:t>ایرنا</a:t>
            </a:r>
            <a:r>
              <a:rPr lang="fa-IR" dirty="0"/>
              <a:t>، گفت: بر اساس ماده ۱۳ ضوابط مدیریت اجرایی پسماند کشاورزی، اجتناب از جمع‌آوری ضایعات در اراضی جرم محسوب می‌شود و مسئولیت آن حتی در صورت اجاره زمین بر عهده مالک خواهد بود.</a:t>
            </a:r>
          </a:p>
          <a:p>
            <a:pPr marL="0" indent="0" algn="r">
              <a:buNone/>
            </a:pPr>
            <a:r>
              <a:rPr lang="fa-IR" dirty="0"/>
              <a:t>وی افزود: مدیران جهاد کشاورزی شهرستان‌ها موظفند از اراضی دارای اخطاریه قبلی بازدید کرده و در صورت تداوم تخلف، ضمن صدور اخطار جدید، آخرین تعهد کتبی کشاورزان را اخذ کنند تا پیش از معرفی به مراجع قانونی، فرصت نهایی برای جمع‌آوری پسماندها فراهم شود.</a:t>
            </a:r>
          </a:p>
          <a:p>
            <a:pPr marL="0" indent="0" algn="r">
              <a:buNone/>
            </a:pPr>
            <a:r>
              <a:rPr lang="fa-IR" dirty="0"/>
              <a:t>صفری تاکید کرد: رعایت این دستورالعمل علاوه بر پیشگیری از تخلفات، نقش مهمی در حفظ محیط زیست و ارتقای بهره‌وری کشاورزی استان دارد.</a:t>
            </a:r>
          </a:p>
          <a:p>
            <a:endParaRPr lang="fa-IR" dirty="0"/>
          </a:p>
          <a:p>
            <a:pPr marL="0" indent="0">
              <a:buNone/>
            </a:pPr>
            <a:r>
              <a:rPr lang="fa-IR" dirty="0"/>
              <a:t> </a:t>
            </a:r>
            <a:br>
              <a:rPr lang="fa-IR" dirty="0"/>
            </a:b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 </a:t>
            </a:r>
            <a:endParaRPr lang="uk-UA" sz="3200" dirty="0">
              <a:cs typeface="B Farnaz" pitchFamily="2" charset="-78"/>
            </a:endParaRPr>
          </a:p>
        </p:txBody>
      </p:sp>
    </p:spTree>
    <p:extLst>
      <p:ext uri="{BB962C8B-B14F-4D97-AF65-F5344CB8AC3E}">
        <p14:creationId xmlns:p14="http://schemas.microsoft.com/office/powerpoint/2010/main" val="25451273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hlinkClick r:id="rId2"/>
              </a:rPr>
              <a:t>پرورش ماهی در شازند با انرژی خورشیدی</a:t>
            </a:r>
            <a:r>
              <a:rPr lang="fa-IR" b="1" dirty="0"/>
              <a:t/>
            </a:r>
            <a:br>
              <a:rPr lang="fa-IR" b="1" dirty="0"/>
            </a:br>
            <a:endParaRPr lang="en-US" dirty="0"/>
          </a:p>
        </p:txBody>
      </p:sp>
      <p:sp>
        <p:nvSpPr>
          <p:cNvPr id="3" name="Content Placeholder 2"/>
          <p:cNvSpPr>
            <a:spLocks noGrp="1"/>
          </p:cNvSpPr>
          <p:nvPr>
            <p:ph idx="1"/>
          </p:nvPr>
        </p:nvSpPr>
        <p:spPr>
          <a:xfrm>
            <a:off x="2189408" y="2446986"/>
            <a:ext cx="9659155" cy="3979572"/>
          </a:xfrm>
        </p:spPr>
        <p:txBody>
          <a:bodyPr>
            <a:normAutofit fontScale="70000" lnSpcReduction="20000"/>
          </a:bodyPr>
          <a:lstStyle/>
          <a:p>
            <a:pPr marL="0" indent="0" algn="r">
              <a:buNone/>
            </a:pPr>
            <a:r>
              <a:rPr lang="fa-IR" b="1" dirty="0"/>
              <a:t>محمدعلی بهرامی</a:t>
            </a:r>
            <a:r>
              <a:rPr lang="fa-IR" dirty="0"/>
              <a:t> روز چهارشنبه در گفت‌وگو با </a:t>
            </a:r>
            <a:r>
              <a:rPr lang="fa-IR" b="1" dirty="0">
                <a:hlinkClick r:id="rId3"/>
              </a:rPr>
              <a:t>ایرنا</a:t>
            </a:r>
            <a:r>
              <a:rPr lang="fa-IR" dirty="0"/>
              <a:t>، افزود: انرژی خورشیدی در بخش شیلات راهکاری مؤثر برای تأمین برق پایدار و افزایش بهره‌وری است و می‌تواند نقش مهمی در توسعه پایدار بخش کشاورزی و شیلات ایفا کند.</a:t>
            </a:r>
          </a:p>
          <a:p>
            <a:pPr marL="0" indent="0" algn="r">
              <a:buNone/>
            </a:pPr>
            <a:r>
              <a:rPr lang="fa-IR" dirty="0"/>
              <a:t>وی بیان کرد: یکی از چالش‌های جدی واحدهای پرورش ماهی در شهرستان شازند، کمبود و قطعی برق در زمان‌های اوج مصرف است که علاوه بر ایجاد مشکلات عملیاتی، هزینه‌های تولید را نیز افزایش می‌دهد، به همین دلیل، نصب و بهره‌برداری از پنل‌های خورشیدی می‌تواند به‌عنوان یک راهکار اساسی در رفع این مشکل مورد توجه قرار گیرد.</a:t>
            </a:r>
          </a:p>
          <a:p>
            <a:pPr marL="0" indent="0" algn="r">
              <a:buNone/>
            </a:pPr>
            <a:r>
              <a:rPr lang="fa-IR" dirty="0"/>
              <a:t>مدیر جهاد کشاورزی شازند اظهار کرد: در بازدیدی که به همراه جمعی از مسئولان مراکز جهاد کشاورزی از واحدهای پرورش ماهی روستای خسبیجان در بخش زالیان انجام شد، روند ساخت و نصب پنل‌های خورشیدی بررسی شد و میزان اثربخشی آن‌ها در شرایط کمبود برق مورد ارزیابی قرار گرفت.</a:t>
            </a:r>
          </a:p>
          <a:p>
            <a:pPr marL="0" indent="0" algn="r">
              <a:buNone/>
            </a:pPr>
            <a:r>
              <a:rPr lang="fa-IR" dirty="0"/>
              <a:t>بهرامی ادامه داد: تأمین انرژی پایدار برای واحدهای شیلاتی نه تنها موجب کاهش خسارات ناشی از قطعی برق می‌شود، بلکه به افزایش بهره‌وری و کاهش هزینه‌های تولید نیز کمک می‌کند، این اقدام در نهایت به توسعه پایدار بخش کشاورزی و شیلات شهرستان منجر خواهد شد.</a:t>
            </a:r>
          </a:p>
          <a:p>
            <a:pPr marL="0" indent="0" algn="r">
              <a:buNone/>
            </a:pPr>
            <a:r>
              <a:rPr lang="fa-IR" dirty="0"/>
              <a:t>وی خاطرنشان کرد: هدف جهاد کشاورزی از حمایت این طرح‌ها، توسعه همه‌جانبه و پایدار در بخش کشاورزی است و تلاش می‌شود با استفاده از ظرفیت‌های انرژی‌های نو، مشکلات بهره‌برداران به حداقل برسد.</a:t>
            </a:r>
          </a:p>
          <a:p>
            <a:pPr marL="0" indent="0" algn="r">
              <a:buNone/>
            </a:pPr>
            <a:r>
              <a:rPr lang="fa-IR" dirty="0"/>
              <a:t>مدیر جهاد کشاورزی شهرستان شازند تأکید کرد: کشاورزان و فعالان بخش شیلات باید با نگاه آینده‌نگر نسبت به احداث پنل‌های خورشیدی اقدام کنند تا علاوه بر تأمین نیازهای جاری، زمینه رشد و توسعه پایدار فراهم کند.</a:t>
            </a:r>
          </a:p>
          <a:p>
            <a:pPr marL="0" indent="0" algn="r">
              <a:buNone/>
            </a:pPr>
            <a:r>
              <a:rPr lang="fa-IR" dirty="0"/>
              <a:t> </a:t>
            </a:r>
          </a:p>
          <a:p>
            <a:pPr marL="0" indent="0" algn="r">
              <a:buNone/>
            </a:pPr>
            <a:r>
              <a:rPr lang="fa-IR" dirty="0"/>
              <a:t> </a:t>
            </a:r>
          </a:p>
          <a:p>
            <a:pPr marL="0" indent="0" algn="r">
              <a:buNone/>
            </a:pPr>
            <a:r>
              <a:rPr lang="fa-IR" dirty="0"/>
              <a:t/>
            </a:r>
            <a:br>
              <a:rPr lang="fa-IR" dirty="0"/>
            </a:b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 </a:t>
            </a:r>
            <a:endParaRPr lang="uk-UA" sz="3200" dirty="0">
              <a:cs typeface="B Farnaz" pitchFamily="2" charset="-78"/>
            </a:endParaRPr>
          </a:p>
        </p:txBody>
      </p:sp>
    </p:spTree>
    <p:extLst>
      <p:ext uri="{BB962C8B-B14F-4D97-AF65-F5344CB8AC3E}">
        <p14:creationId xmlns:p14="http://schemas.microsoft.com/office/powerpoint/2010/main" val="2761554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hlinkClick r:id="rId2"/>
              </a:rPr>
              <a:t>آلودگی‌های خاک در استان مرکزی جدی گرفته شود</a:t>
            </a:r>
            <a:r>
              <a:rPr lang="fa-IR" b="1" dirty="0"/>
              <a:t/>
            </a:r>
            <a:br>
              <a:rPr lang="fa-IR" b="1" dirty="0"/>
            </a:br>
            <a:endParaRPr lang="en-US" dirty="0"/>
          </a:p>
        </p:txBody>
      </p:sp>
      <p:sp>
        <p:nvSpPr>
          <p:cNvPr id="3" name="Content Placeholder 2"/>
          <p:cNvSpPr>
            <a:spLocks noGrp="1"/>
          </p:cNvSpPr>
          <p:nvPr>
            <p:ph idx="1"/>
          </p:nvPr>
        </p:nvSpPr>
        <p:spPr>
          <a:xfrm>
            <a:off x="2781836" y="2331076"/>
            <a:ext cx="9285667" cy="3688724"/>
          </a:xfrm>
        </p:spPr>
        <p:txBody>
          <a:bodyPr>
            <a:normAutofit fontScale="62500" lnSpcReduction="20000"/>
          </a:bodyPr>
          <a:lstStyle/>
          <a:p>
            <a:pPr marL="0" indent="0" algn="r">
              <a:buNone/>
            </a:pPr>
            <a:r>
              <a:rPr lang="fa-IR" b="1" dirty="0">
                <a:hlinkClick r:id="rId3"/>
              </a:rPr>
              <a:t>به گزارش ایرنا</a:t>
            </a:r>
            <a:r>
              <a:rPr lang="fa-IR" dirty="0"/>
              <a:t>،</a:t>
            </a:r>
            <a:r>
              <a:rPr lang="fa-IR" b="1" dirty="0"/>
              <a:t> علی صفری</a:t>
            </a:r>
            <a:r>
              <a:rPr lang="fa-IR" dirty="0"/>
              <a:t> روز یکشنبه در نشست خبری که به مناسبت "روز جهانی خاک" برگزار شد، با بیان این توضیح که اهمیت خاک از آب بیشتر است چراکه برای آب راه‌های جایگزین وجود دارد اما خاک حاصلخیز قابل انتقال و جایگزینی نیست و از بین رفتن آن خسارت جبران‌ناپذیر به تولید وارد می‌کند، اظهار کرد: قانون حفاظت از خاک با ۲۶ ماده و ۱۴ تبصره در سال ۹۸ به تصویب مجلس شورای اسلامی رسید و بر اساس آن وظایفی برای بخش‌های مختلف از جمله کشاورزی، محیط زیست، منابع طبیعی و صنایع تعیین شد که باید اجرایی شود.</a:t>
            </a:r>
          </a:p>
          <a:p>
            <a:pPr marL="0" indent="0" algn="r">
              <a:buNone/>
            </a:pPr>
            <a:r>
              <a:rPr lang="fa-IR" dirty="0"/>
              <a:t>وی بیان کرد: آلودگی و تخریب خاک آرام و خاموش است و برخلاف آب و هوا قابل مشاهده فوری نیست اما می‌تواند در آینده آسیب‌های جدی به تولید و زندگی وارد کند.</a:t>
            </a:r>
          </a:p>
          <a:p>
            <a:pPr marL="0" indent="0" algn="r">
              <a:buNone/>
            </a:pPr>
            <a:r>
              <a:rPr lang="fa-IR" dirty="0"/>
              <a:t>رئیس جهاد کشاورزی استان مرکزی ادامه داد: تخریب خاک عامل سقوط تمدن‌ها بوده و امروز نیز اگر تغییر کاربری و فرسایش کنترل نشود همین تهدید برای کشور وجود دارد و رسانه‌ها نیاز است در کنار دستگاه‌های مسئول صدای خاک باشند.</a:t>
            </a:r>
          </a:p>
          <a:p>
            <a:pPr marL="0" indent="0" algn="r">
              <a:buNone/>
            </a:pPr>
            <a:r>
              <a:rPr lang="fa-IR" dirty="0"/>
              <a:t>صفری عنوان کرد: از یک و نیم میلیارد هکتار اراضی قابل کشت دنیا سهم ایران حدود ۱۸ و نیم میلیون هکتار است که کمتر از ۱۴ و نیم میلیون هکتار آن سالانه زیر کشت می‌رود، سرانه زمین کشاورزی در دنیا ۲ هزار مترمربع به ازای هر نفر است در حالیکه در ایران این رقم یک‌هزار و ۷۰۰ مترمربع است.</a:t>
            </a:r>
          </a:p>
          <a:p>
            <a:pPr marL="0" indent="0" algn="r">
              <a:buNone/>
            </a:pPr>
            <a:r>
              <a:rPr lang="fa-IR" dirty="0" smtClean="0"/>
              <a:t>رئیس </a:t>
            </a:r>
            <a:r>
              <a:rPr lang="fa-IR" dirty="0"/>
              <a:t>سازمان جهاد کشاورزی استان مرکزی گفت: تشکیل یک سانتی‌متر خاک در ایران ۵۰۰ تا ۶۰۰ سال زمان می‌برد و تخریب آن در مدت کوتاه رخ می‌دهد بنابراین حفاظت از خاک باید به عنوان یک اولویت جدی دنبال شود.</a:t>
            </a:r>
          </a:p>
          <a:p>
            <a:pPr marL="0" indent="0" algn="r">
              <a:buNone/>
            </a:pPr>
            <a:r>
              <a:rPr lang="fa-IR" dirty="0"/>
              <a:t>صفری گفت: سال‌های اخیر با پدیده‌هایی مانند افزایش شوری خاک، کاهش حاصلخیزی و کاهش تنوع زیستی مواجه بوده‌ایم و آمارها نشان می‌دهد طی ۲۵ سال گذشته هر ساعت حدود یک تا ۱.۲ هکتار از اراضی زراعی کشور دچار تغییر کاربری شده و به کارخانه یا مسکن تبدیل شده است که بخش زیادی از آنها بدون مجوز بوده و این روند موجب تخریب جبران‌ناپذیر زمین شده است.</a:t>
            </a:r>
          </a:p>
          <a:p>
            <a:pPr marL="0" indent="0" algn="r">
              <a:buNone/>
            </a:pPr>
            <a:r>
              <a:rPr lang="fa-IR" dirty="0"/>
              <a:t>وی افزود: همه خاک‌های کشور قابلیت کشاورزی ندارند و تنها کلاس‌های یک و ۲ بستر اصلی تولید محسوب می‌شوند، در ایران حدود یک و دو دهم میلیون هکتار خاک کلاس یک و چهار میلیون هکتار خاک کلاس ۲ وجود دارد که در مجموع ۲۲ درصد اراضی را شامل می‌شود در حالی که بیش از ۱۳ میلیون هکتار معادل ۷۲ درصد خاک کشور در کلاس‌های سه تا پنج قرار دارد و بهره‌وری چندانی ندارد.</a:t>
            </a:r>
          </a:p>
          <a:p>
            <a:pPr marL="0" indent="0" algn="r">
              <a:buNone/>
            </a:pPr>
            <a:r>
              <a:rPr lang="fa-IR" dirty="0"/>
              <a:t>رئیس سازمان جهاد کشاورزی استان مرکزی اظهار کرد: تغذیه مناسب خاک با مصرف اصولی کودها می‌تواند ۳۰ تا ۵۰ درصد عملکرد را افزایش دهد، اما میانگین مصرف کود در ایران کمتر از متوسط جهانی است و این موضوع به کاهش بهره‌وری منجر می‌شود.</a:t>
            </a:r>
          </a:p>
          <a:p>
            <a:pPr algn="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ایرنا </a:t>
            </a:r>
            <a:endParaRPr lang="uk-UA" sz="3200" dirty="0">
              <a:cs typeface="B Farnaz" pitchFamily="2" charset="-78"/>
            </a:endParaRPr>
          </a:p>
        </p:txBody>
      </p:sp>
    </p:spTree>
    <p:extLst>
      <p:ext uri="{BB962C8B-B14F-4D97-AF65-F5344CB8AC3E}">
        <p14:creationId xmlns:p14="http://schemas.microsoft.com/office/powerpoint/2010/main" val="16134910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t>تهدیدات خاک ایران، از تغییر کاربری بی‌رویه تا کشاورزی ناپایدار</a:t>
            </a:r>
            <a:br>
              <a:rPr lang="fa-IR" b="1" dirty="0"/>
            </a:br>
            <a:endParaRPr lang="en-US" dirty="0"/>
          </a:p>
        </p:txBody>
      </p:sp>
      <p:sp>
        <p:nvSpPr>
          <p:cNvPr id="3" name="Content Placeholder 2"/>
          <p:cNvSpPr>
            <a:spLocks noGrp="1"/>
          </p:cNvSpPr>
          <p:nvPr>
            <p:ph idx="1"/>
          </p:nvPr>
        </p:nvSpPr>
        <p:spPr>
          <a:xfrm>
            <a:off x="3013656" y="2382592"/>
            <a:ext cx="8538693" cy="3953814"/>
          </a:xfrm>
        </p:spPr>
        <p:txBody>
          <a:bodyPr>
            <a:normAutofit fontScale="62500" lnSpcReduction="20000"/>
          </a:bodyPr>
          <a:lstStyle/>
          <a:p>
            <a:pPr marL="0" indent="0" algn="r">
              <a:buNone/>
            </a:pPr>
            <a:r>
              <a:rPr lang="fa-IR" b="1" dirty="0"/>
              <a:t>یسنا/مرکزی </a:t>
            </a:r>
            <a:r>
              <a:rPr lang="fa-IR" dirty="0"/>
              <a:t>مدیرکل جهاد کشاورزی استان مرکزی گفت: تغییر کاربری بی‌رویه، فرسایش، کاهش مواد آلی، شوری، آلودگی با فلزات سنگین و سموم و کشاورزی ناپایدار، مهم‌ترین تهدیدات پیش روی خاک استان و کشور هستند.</a:t>
            </a:r>
          </a:p>
          <a:p>
            <a:pPr marL="0" indent="0" algn="r">
              <a:buNone/>
            </a:pPr>
            <a:r>
              <a:rPr lang="fa-IR" dirty="0"/>
              <a:t>علی صفری یکشنبه ۹ آذر در نشست خبری روز جهانی خاک که در اراک برگزار شد، با بیان اینکه خاک بستر حیات، بستر تولید و بستر تمدن است، افزود: موضوع خاک از آب هم مهم‌تر است و از تاکیدات رهبر معظم انقلاب به شمار می‌رود. ما آب را می‌توانیم از خلیج فارس یا هر جای دیگری با هزینه بیشتر تأمین کنیم، اما خاک را نمی‌توانیم از جایی بیاوریم و جایگزین کنیم. تشکیل هر سانتی‌متر خاک در ایران به‌طور متوسط ۵۰۰ تا ۶۰۰ سال طول می‌کشد، اما تخریب آن در چند سال اتفاق می‌افتد.</a:t>
            </a:r>
          </a:p>
          <a:p>
            <a:pPr marL="0" indent="0" algn="r">
              <a:buNone/>
            </a:pPr>
            <a:r>
              <a:rPr lang="fa-IR" dirty="0"/>
              <a:t>وی با بیان اینکه آلودگی و تخریب خاک یک فرایند خاموش، آرام و خزنده است، تصریح کرد: وقتی هوا آلوده می‌شود، مدارس را تعطیل می‌کنیم، اما خاک وقتی آلوده شود یا فرسایش پیدا کند، صدایی ندارد و کسی متوجه نمی‌شود تا زمانی که دیگر دیر شده باشد. تاریخ نشان می‌دهد بسیاری از تمدن‌های بزرگ به دلیل از بین رفتن خاکشان سقوط کردند.</a:t>
            </a:r>
          </a:p>
          <a:p>
            <a:pPr marL="0" indent="0" algn="r">
              <a:buNone/>
            </a:pPr>
            <a:r>
              <a:rPr lang="fa-IR" dirty="0"/>
              <a:t>صفری افزود: در ایران از بیش از یک میلیون و ۶۰۰ کیلومتر مربع مساحت تنها ۱۸.۵ میلیون هکتار قابلیت کشت دارد و از این میزان سالانه کمتر از ۱۴.۵ میلیون هکتار زیر کشت انواع محصولات کشاورزی می‌رود. سرانه زمین کشاورزی در جهان دو هزارمترمربع به ازای هر نفر است، که این میزان در ایران هزار و ۷۰۰ مترمربع است. یعنی ما از همین مقدار محدود هم باید غذای جمعیت فعلی و جمعیت آینده را تأمین کنیم.</a:t>
            </a:r>
          </a:p>
          <a:p>
            <a:pPr marL="0" indent="0" algn="r">
              <a:buNone/>
            </a:pPr>
            <a:r>
              <a:rPr lang="fa-IR" dirty="0"/>
              <a:t>وی افزود: متأسفانه فقط ۵.۲ میلیون هکتار از اراضی کشور (کمتر از سه درصد) در کلاس یک و دو و مرغوب قرار دارند و ۷۲ درصد اراضی ما در کلاس‌های پایین‌ترند. در ۲۵ سال گذشته ساعتی ۱.۲ هکتار از بهترین زمین‌های کشاورزی کشور به‌طور مجاز یا غیرمجاز تغییر کاربری داده شده است.</a:t>
            </a:r>
          </a:p>
          <a:p>
            <a:pPr marL="0" indent="0" algn="r">
              <a:buNone/>
            </a:pPr>
            <a:r>
              <a:rPr lang="fa-IR" dirty="0"/>
              <a:t>رئیس سازمان جهاد کشاورزی استان مرکزی گفت: ما قانون جامع حفاظت از خاک مصوب ۱۳۹۸ مجلس شورای اسلامی با ۲۶ ماده و ۱۴ تبصره را داریم که تکالیف روشنی برای همه دستگاه‌ها، کارخانه‌ها و بخش خصوصی تعیین کرده است. سازمان جهاد کشاورزی به‌عنوان ناظر و محیط زیست و منابع طبیعی به‌عنوان مجری باید این قانون را با جدیت اجرا کنند.</a:t>
            </a:r>
          </a:p>
          <a:p>
            <a:pPr marL="0" indent="0" algn="r">
              <a:buNone/>
            </a:pPr>
            <a:r>
              <a:rPr lang="fa-IR" dirty="0"/>
              <a:t>صفری بیان کرد: یکی از ابزارهای مهم ما اجرای درست الگوی کشت است. دو سال است که سطح زیر کشت برخی محصولات پرآب‌بر مثل هندوانه را محدود و حتی از حمایت خارج کردیم. زمین، نیاز به آیش و استراحت دارد؛ اگر هر سال کشت فشرده انجام شود، خاک را خالی و نابود می‌کنیم. برای همین در برخی مناطق سقف کشت تعیین کردیم و کود و حمایت را فقط به کشت‌های مجاز و پایدار اختصاص می‌دهیم.</a:t>
            </a:r>
          </a:p>
          <a:p>
            <a:pPr marL="0" indent="0" algn="r">
              <a:buNone/>
            </a:pPr>
            <a:r>
              <a:rPr lang="fa-IR" dirty="0"/>
              <a:t>وی گفت: اگر همین روند ادامه یابد، در آینده نزدیک یکی از ابرچالش‌های کشور «آلودگی و تخریب خاک» خواهد بود؛ همان‌طور که امروز آلودگی هوا داریم، فردا ممکن است به خاطر خاک آلوده مجبور به تعطیلی فعالیت‌های کشاورزی و حتی محدودیت‌های غذایی شویم.</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ایسنا </a:t>
            </a:r>
            <a:endParaRPr lang="uk-UA" sz="3200" dirty="0">
              <a:cs typeface="B Farnaz" pitchFamily="2" charset="-78"/>
            </a:endParaRPr>
          </a:p>
        </p:txBody>
      </p:sp>
    </p:spTree>
    <p:extLst>
      <p:ext uri="{BB962C8B-B14F-4D97-AF65-F5344CB8AC3E}">
        <p14:creationId xmlns:p14="http://schemas.microsoft.com/office/powerpoint/2010/main" val="3978790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03200" y="5565914"/>
            <a:ext cx="2398332" cy="1056015"/>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800" dirty="0" smtClean="0">
                <a:cs typeface="B Farnaz" pitchFamily="2" charset="-78"/>
              </a:rPr>
              <a:t>خبرگزاری ایرنا </a:t>
            </a:r>
            <a:r>
              <a:rPr lang="fa-IR" sz="4800" dirty="0" smtClean="0">
                <a:cs typeface="B Farnaz" pitchFamily="2" charset="-78"/>
              </a:rPr>
              <a:t> </a:t>
            </a:r>
            <a:endParaRPr lang="uk-UA" sz="4800" dirty="0">
              <a:cs typeface="B Farnaz" pitchFamily="2" charset="-78"/>
            </a:endParaRPr>
          </a:p>
        </p:txBody>
      </p:sp>
      <p:sp>
        <p:nvSpPr>
          <p:cNvPr id="2" name="Content Placeholder 1"/>
          <p:cNvSpPr>
            <a:spLocks noGrp="1"/>
          </p:cNvSpPr>
          <p:nvPr>
            <p:ph idx="1"/>
          </p:nvPr>
        </p:nvSpPr>
        <p:spPr>
          <a:xfrm>
            <a:off x="2761861" y="1320800"/>
            <a:ext cx="9106678" cy="5301129"/>
          </a:xfrm>
        </p:spPr>
        <p:txBody>
          <a:bodyPr>
            <a:normAutofit fontScale="92500" lnSpcReduction="20000"/>
          </a:bodyPr>
          <a:lstStyle/>
          <a:p>
            <a:pPr marL="0" indent="0" algn="ctr">
              <a:buNone/>
            </a:pPr>
            <a:r>
              <a:rPr lang="fa-IR" b="1" dirty="0" smtClean="0">
                <a:hlinkClick r:id="rId2"/>
              </a:rPr>
              <a:t>بخش </a:t>
            </a:r>
            <a:r>
              <a:rPr lang="fa-IR" b="1" dirty="0">
                <a:hlinkClick r:id="rId2"/>
              </a:rPr>
              <a:t>کشاورزی استان مرکزی با اختصاص ۶ هزار میلیارد ریال اعتبار </a:t>
            </a:r>
            <a:r>
              <a:rPr lang="fa-IR" b="1" dirty="0" smtClean="0">
                <a:hlinkClick r:id="rId2"/>
              </a:rPr>
              <a:t>ملی</a:t>
            </a:r>
            <a:endParaRPr lang="en-US" b="1" dirty="0" smtClean="0"/>
          </a:p>
          <a:p>
            <a:pPr marL="0" indent="0" algn="ctr">
              <a:buNone/>
            </a:pPr>
            <a:endParaRPr lang="en-US" b="1" dirty="0"/>
          </a:p>
          <a:p>
            <a:pPr marL="0" indent="0" algn="ctr">
              <a:buNone/>
            </a:pPr>
            <a:endParaRPr lang="fa-IR" b="1" dirty="0"/>
          </a:p>
          <a:p>
            <a:pPr marL="0" indent="0" algn="r">
              <a:buNone/>
            </a:pPr>
            <a:r>
              <a:rPr lang="fa-IR" dirty="0" smtClean="0"/>
              <a:t>ایرنا - </a:t>
            </a:r>
            <a:r>
              <a:rPr lang="fa-IR" dirty="0"/>
              <a:t>رئیس سازمان جهاد کشاورزی استان مرکزی گفت: ۶ هزار میلیارد ریال اعتبار ملی برای اجرای طرح‌های احیای قنوات، ساخت استخرهای ذخیره آب و توسعه سامانه‌های آبیاری تحت فشار این استان اختصاص یافت.</a:t>
            </a:r>
          </a:p>
          <a:p>
            <a:pPr marL="0" indent="0" algn="r">
              <a:buNone/>
            </a:pPr>
            <a:r>
              <a:rPr lang="fa-IR" b="1" dirty="0"/>
              <a:t>علی صفری</a:t>
            </a:r>
            <a:r>
              <a:rPr lang="fa-IR" dirty="0"/>
              <a:t> روز شنبه در گفت‌وگو با </a:t>
            </a:r>
            <a:r>
              <a:rPr lang="fa-IR" b="1" dirty="0">
                <a:hlinkClick r:id="rId3"/>
              </a:rPr>
              <a:t>ایرنا</a:t>
            </a:r>
            <a:r>
              <a:rPr lang="fa-IR" dirty="0"/>
              <a:t> با اشاره به سفر هفته گذشته معاون آب و خاک وزارت جهاد کشاورزی به استان مرکزی، افزود: اعتبار مذکور در قالب تفاهم‌نامه‌ای با هدف ارتقای بهره‌وری منابع آبی و حمایت از کشاورزی پایدار در استان مرکزی در نظر گرفته شده است.</a:t>
            </a:r>
          </a:p>
          <a:p>
            <a:pPr marL="0" indent="0" algn="r">
              <a:buNone/>
            </a:pPr>
            <a:r>
              <a:rPr lang="fa-IR" dirty="0"/>
              <a:t>وی خاطرنشان کرد: استان مرکزی یکی از مناطق قنات‌خیز کشور به شمار می‌رود که در گذشته دارای بیش از چهار هزار رشته قنات بود و هم‌اکنون حدود ۲ هزار و ۷۰۰ رشته قنات فعال وجود </a:t>
            </a:r>
            <a:r>
              <a:rPr lang="fa-IR" dirty="0" smtClean="0"/>
              <a:t>دارد.</a:t>
            </a:r>
            <a:endParaRPr lang="fa-IR" dirty="0"/>
          </a:p>
          <a:p>
            <a:pPr marL="0" indent="0" algn="ctr">
              <a:buNone/>
            </a:pPr>
            <a:r>
              <a:rPr lang="fa-IR" b="1" dirty="0">
                <a:hlinkClick r:id="rId4"/>
              </a:rPr>
              <a:t>استان مرکزی در تولیدات اصلی بخش کشاورزی ۳۰ تا ۷۰ درصد مازاد دارد</a:t>
            </a:r>
            <a:endParaRPr lang="fa-IR" dirty="0"/>
          </a:p>
          <a:p>
            <a:pPr marL="0" indent="0" algn="r">
              <a:buNone/>
            </a:pPr>
            <a:r>
              <a:rPr lang="fa-IR" dirty="0"/>
              <a:t>رئیس سازمان جهاد کشاورزی استان مرکزی ادامه داد: قنات‌ها به دلیل نداشتن نیاز به مصرف سوخت برای استخراج آب و همچنین کاهش چشمگیر تبخیر، از اهمیت ویژه‌ای در تأمین پایداری منابع آبی برخوردارند.</a:t>
            </a:r>
          </a:p>
          <a:p>
            <a:pPr marL="0" indent="0">
              <a:buNone/>
            </a:pPr>
            <a:r>
              <a:rPr lang="fa-IR" dirty="0"/>
              <a:t>صفری اظهار کرد: با توجه به ظرفیت بالای قنات‌ها در استان، فرصت مناسبی برای مدیریت بهینه منابع آبی فراهم شده و اجرای طرح‌هایی نظیر لوله‌گذاری تا مزرعه نقش مؤثری در جلوگیری از هدررفت آب دارد.</a:t>
            </a:r>
          </a:p>
          <a:p>
            <a:pPr marL="0" indent="0" algn="r">
              <a:buNone/>
            </a:pPr>
            <a:r>
              <a:rPr lang="fa-IR" dirty="0"/>
              <a:t>۶۷۰ هزار هکتار اراضی باغی و کشاورزی در استان مرکزی وجود دارد که یک و ۲ دهم درصد تولیدات کشاورزی مازاد بر نیاز استان به سایر مناطق ارسال می‌شود.</a:t>
            </a:r>
          </a:p>
          <a:p>
            <a:pPr marL="0" indent="0" algn="r">
              <a:buNone/>
            </a:pPr>
            <a:r>
              <a:rPr lang="fa-IR" dirty="0"/>
              <a:t>استان مرکزی با تولید حدود ۵۴ هزار تن گوشت سفید، ۵۳ هزار تن تولید گوشت قرمز، ۳۲۰ هزار تن شیر، حدود ۴۱ هزار تن تولید تخم مرغ از جایگاه ویژه‌ای در بخش کشاورزی و دامداری کشور برخوردار است.</a:t>
            </a:r>
          </a:p>
          <a:p>
            <a:endParaRPr lang="en-US" dirty="0"/>
          </a:p>
        </p:txBody>
      </p:sp>
    </p:spTree>
    <p:extLst>
      <p:ext uri="{BB962C8B-B14F-4D97-AF65-F5344CB8AC3E}">
        <p14:creationId xmlns:p14="http://schemas.microsoft.com/office/powerpoint/2010/main" val="172289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584100"/>
            <a:ext cx="8761413" cy="92299"/>
          </a:xfrm>
        </p:spPr>
        <p:txBody>
          <a:bodyPr/>
          <a:lstStyle/>
          <a:p>
            <a:pPr algn="ctr"/>
            <a:r>
              <a:rPr lang="fa-IR" b="1" dirty="0"/>
              <a:t>قلی پور: اجرای طرح توسعه کشاورزی حفاظتی در مرکزی هدفگذاری شد</a:t>
            </a:r>
            <a:br>
              <a:rPr lang="fa-IR" b="1" dirty="0"/>
            </a:br>
            <a:r>
              <a:rPr lang="fa-IR" dirty="0"/>
              <a:t/>
            </a:r>
            <a:br>
              <a:rPr lang="fa-IR" dirty="0"/>
            </a:br>
            <a:endParaRPr lang="en-US" dirty="0"/>
          </a:p>
        </p:txBody>
      </p:sp>
      <p:sp>
        <p:nvSpPr>
          <p:cNvPr id="3" name="Content Placeholder 2"/>
          <p:cNvSpPr>
            <a:spLocks noGrp="1"/>
          </p:cNvSpPr>
          <p:nvPr>
            <p:ph idx="1"/>
          </p:nvPr>
        </p:nvSpPr>
        <p:spPr>
          <a:xfrm>
            <a:off x="2678806" y="2356834"/>
            <a:ext cx="9247031" cy="3662966"/>
          </a:xfrm>
        </p:spPr>
        <p:txBody>
          <a:bodyPr>
            <a:normAutofit fontScale="92500" lnSpcReduction="10000"/>
          </a:bodyPr>
          <a:lstStyle/>
          <a:p>
            <a:pPr marL="0" indent="0" algn="r">
              <a:buNone/>
            </a:pPr>
            <a:r>
              <a:rPr lang="fa-IR" dirty="0"/>
              <a:t>حمید قلی‌پور در گفتگو با</a:t>
            </a:r>
            <a:r>
              <a:rPr lang="fa-IR" dirty="0">
                <a:hlinkClick r:id="rId2"/>
              </a:rPr>
              <a:t> خبرنگار مهر</a:t>
            </a:r>
            <a:r>
              <a:rPr lang="fa-IR" dirty="0"/>
              <a:t>، با اشاره به ضرورت تغییر الگوهای کشت در شرایط اقلیمی کنونی اظهار کرد: توسعه کشاورزی حفاظتی در سطح استان مرکزی در اولویت برنامه‌های مدیریت زراعت قرار دارد و با توجه به تغییرات اقلیمی در راستای حفظ رطوبت و افزایش مواد آلی خاک از اهمیت بالایی برخوردار است.</a:t>
            </a:r>
          </a:p>
          <a:p>
            <a:pPr marL="0" indent="0" algn="r">
              <a:buNone/>
            </a:pPr>
            <a:r>
              <a:rPr lang="fa-IR" dirty="0"/>
              <a:t>وی افزود: با هدف پایداری تولیدات زراعی و صیانت از منابع خاک و آب، اعتبارات لازم برای ترویج و توسعه اجرای این طرح تأمین و به شهرستان‌های استان تخصیص داده شده است.</a:t>
            </a:r>
          </a:p>
          <a:p>
            <a:pPr marL="0" indent="0" algn="r">
              <a:buNone/>
            </a:pPr>
            <a:r>
              <a:rPr lang="fa-IR" dirty="0"/>
              <a:t>مدیر زراعت سازمان جهاد کشاورزی استان مرکزی گفت: اجرای کشاورزی حفاظتی علاوه بر کاهش هزینه‌های تولید، موجب بهبود بافت خاک، کاهش فرسایش، افزایش بهره‌وری نهاده‌ها و ارتقای حاصلخیزی خاک خواهد شد و در چارچوب سیاست‌های کلان وزارت جهاد کشاورزی تداوم می‌یابد.</a:t>
            </a:r>
          </a:p>
          <a:p>
            <a:pPr marL="0" indent="0" algn="r">
              <a:buNone/>
            </a:pPr>
            <a:r>
              <a:rPr lang="fa-IR" dirty="0"/>
              <a:t>قلی پور یکی از مهم‌ترین چالش‌های زراعت استان را فقر مواد آلی خاک‌های زراعی دانست و گفت: کشاورزی حفاظتی، حفظ بقایای گیاهی و رعایت اصول خاک‌ورزی حفاظتی در این زمینه بسیار مؤثر است.</a:t>
            </a:r>
          </a:p>
          <a:p>
            <a:pPr marL="0" indent="0" algn="r">
              <a:buNone/>
            </a:pPr>
            <a:r>
              <a:rPr lang="fa-IR" dirty="0"/>
              <a:t>وی تاکید کرد: انتظار است کشاورزان استان مرکزی با اجرای اصول کشاورزی حفاظتی، در حفظ منابع آب و خاک و افزایش حاصلخیزی زمین‌های زراعی سهیم باشند.</a:t>
            </a:r>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245710024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365160"/>
            <a:ext cx="8761413" cy="311239"/>
          </a:xfrm>
        </p:spPr>
        <p:txBody>
          <a:bodyPr/>
          <a:lstStyle/>
          <a:p>
            <a:pPr algn="ctr"/>
            <a:r>
              <a:rPr lang="fa-IR" b="1" dirty="0"/>
              <a:t>حسین آبادی: آلودگی پساب‌های شهری منابع غذایی اراک را تهدید می‌کند</a:t>
            </a:r>
            <a:br>
              <a:rPr lang="fa-IR" b="1" dirty="0"/>
            </a:br>
            <a:endParaRPr lang="en-US" dirty="0"/>
          </a:p>
        </p:txBody>
      </p:sp>
      <p:sp>
        <p:nvSpPr>
          <p:cNvPr id="3" name="Content Placeholder 2"/>
          <p:cNvSpPr>
            <a:spLocks noGrp="1"/>
          </p:cNvSpPr>
          <p:nvPr>
            <p:ph idx="1"/>
          </p:nvPr>
        </p:nvSpPr>
        <p:spPr>
          <a:xfrm>
            <a:off x="2562896" y="2369713"/>
            <a:ext cx="9388698" cy="3650087"/>
          </a:xfrm>
        </p:spPr>
        <p:txBody>
          <a:bodyPr>
            <a:normAutofit fontScale="62500" lnSpcReduction="20000"/>
          </a:bodyPr>
          <a:lstStyle/>
          <a:p>
            <a:pPr marL="0" indent="0" algn="r">
              <a:buNone/>
            </a:pPr>
            <a:r>
              <a:rPr lang="fa-IR" dirty="0"/>
              <a:t>به گزارش</a:t>
            </a:r>
            <a:r>
              <a:rPr lang="fa-IR" dirty="0">
                <a:hlinkClick r:id="rId2"/>
              </a:rPr>
              <a:t> خبرنگار مهر</a:t>
            </a:r>
            <a:r>
              <a:rPr lang="fa-IR" dirty="0"/>
              <a:t>، حسن حسین آبادی ظهر یکشنبه در نشست خبری روز جهانی خاک در جمع اصحاب رسانه اظهار کرد: در سال ۲۰۰۳، اتحادیه جهانی علوم خاک پنجم دسامبر را به‌عنوان «روز جهانی خاک» نامگذاری کرد تا اهمیت این منبع حیاتی در تأمین غذا و حفاظت از محیط زیست برجسته شود.</a:t>
            </a:r>
          </a:p>
          <a:p>
            <a:pPr marL="0" indent="0" algn="r">
              <a:buNone/>
            </a:pPr>
            <a:r>
              <a:rPr lang="fa-IR" dirty="0"/>
              <a:t>وی با اشاره به سخنان</a:t>
            </a:r>
            <a:r>
              <a:rPr lang="fa-IR" dirty="0">
                <a:hlinkClick r:id="rId3"/>
              </a:rPr>
              <a:t> مقام معظم رهبری</a:t>
            </a:r>
            <a:r>
              <a:rPr lang="fa-IR" dirty="0"/>
              <a:t> درباره اهمیت خاک افزود: خاک یک ثروت ملی و عمومی است و هم‌زمان با توجه به مسائل جهانی، باید در سطح ملی نیز مورد حمایت و مراقبت قرار گیرد.</a:t>
            </a:r>
          </a:p>
          <a:p>
            <a:pPr marL="0" indent="0" algn="r">
              <a:buNone/>
            </a:pPr>
            <a:r>
              <a:rPr lang="fa-IR" dirty="0"/>
              <a:t>حسین آبادی تصریح کرد: با توجه به شعار امسال روز جهانی خاک تحت عنوان «خاک‌های سالم برای شهرهای سالم» تمرکز جمعیتی در شهرها طی ۲۰ تا ۳۰ سال اخیر افزایش چشمگیری داشته و این موضوع اهمیت امنیت غذایی در مناطق شهری را دوچندان کرده است.</a:t>
            </a:r>
          </a:p>
          <a:p>
            <a:pPr marL="0" indent="0" algn="r">
              <a:buNone/>
            </a:pPr>
            <a:r>
              <a:rPr lang="fa-IR" dirty="0"/>
              <a:t>وی ادامه داد: شهرها به عناصر حیاتی خاک، آب و غذا وابسته‌اند و باید اطمینان حاصل شود که مواد غذایی تولید شده از خاک، در دسترس همه شهروندان قرار گیرد.</a:t>
            </a:r>
          </a:p>
          <a:p>
            <a:pPr marL="0" indent="0" algn="r">
              <a:buNone/>
            </a:pPr>
            <a:r>
              <a:rPr lang="fa-IR" dirty="0"/>
              <a:t>حسین آبادی تاکید کرد: کلان‌شهرها به دنبال مهاجرت جمعیت از روستاها و شهرهای کوچک با چالش‌های اجتماعی، عمرانی، امنیتی و فرهنگی مواجه هستند.</a:t>
            </a:r>
          </a:p>
          <a:p>
            <a:pPr marL="0" indent="0" algn="r">
              <a:buNone/>
            </a:pPr>
            <a:r>
              <a:rPr lang="fa-IR" dirty="0"/>
              <a:t>دبیر کارگروه خاک در سازمان جهاد کشاورزی استان مرکزی افزود: این شهرها متأسفانه با آلودگی پساب‌های شهری روبرو هستند که سلامت خاک‌های اطراف را تهدید می‌کند.</a:t>
            </a:r>
          </a:p>
          <a:p>
            <a:pPr marL="0" indent="0" algn="r">
              <a:buNone/>
            </a:pPr>
            <a:r>
              <a:rPr lang="fa-IR" dirty="0"/>
              <a:t>وی گفت: تصاویر ماهواره‌ای نشان‌دهنده لکه‌های سیاه در مرکز کویر میقان است که ناشی از ورود فاضلاب‌های شهری بوده و منابع زیستی منطقه را آسیب‌پذیر کرده است.</a:t>
            </a:r>
          </a:p>
          <a:p>
            <a:pPr marL="0" indent="0" algn="r">
              <a:buNone/>
            </a:pPr>
            <a:r>
              <a:rPr lang="fa-IR" dirty="0"/>
              <a:t>حسین آبادی ادامه داد: صنایع اطراف شهر با تولید پساب‌های آلوده، به‌ویژه از پلاستیک‌ها و برچسب‌های پلاستیکی، فرآیند تصفیه منابع آب و خاک را مختل کرده و بوی نامطبوع ناشی از آلودگی‌های خاک در اطراف شهرها قابل استشمام است.</a:t>
            </a:r>
          </a:p>
          <a:p>
            <a:pPr marL="0" indent="0" algn="r">
              <a:buNone/>
            </a:pPr>
            <a:r>
              <a:rPr lang="fa-IR" dirty="0"/>
              <a:t>وی با اشاره به تغییرات غیر اصولی کاربری اراضی کشاورزی به باغ ویلا اشاره کرد و گفت: این تغییرات باعث از دست رفتن منابع تولید غذایی شده و سلامت شهروندان را تحت تأثیر قرار داده است.</a:t>
            </a:r>
          </a:p>
          <a:p>
            <a:pPr marL="0" indent="0" algn="r">
              <a:buNone/>
            </a:pPr>
            <a:r>
              <a:rPr lang="fa-IR" dirty="0"/>
              <a:t>دبیر کارگروه خاک در سازمان جهاد کشاورزی استان مرکزی افزود: برخی از ریزگردها منشأ خارجی دارند، اما بخش قابل توجهی از آن‌ها ناشی از عدم پوشش گیاهی مناسب زمین‌های اطراف شهرها است.</a:t>
            </a:r>
          </a:p>
          <a:p>
            <a:pPr marL="0" indent="0" algn="r">
              <a:buNone/>
            </a:pPr>
            <a:r>
              <a:rPr lang="fa-IR" dirty="0"/>
              <a:t>وی تصریح کرد: ضروری است که در ایام پاییز و زمستان، خاک‌های شهری پوشش گیاهی داشته باشند تا از بروز ریزگردها جلوگیری شود.</a:t>
            </a:r>
          </a:p>
          <a:p>
            <a:pPr marL="0" indent="0" algn="r">
              <a:buNone/>
            </a:pPr>
            <a:r>
              <a:rPr lang="fa-IR" dirty="0"/>
              <a:t>حسین آبادی گفت: روز جهانی خاک فرصتی برای برنامه‌ریزی و حفاظت از منابع خاکی است و نیازمند توجه ویژه نهادها و شهروندان به این منبع حیاتی است.</a:t>
            </a:r>
          </a:p>
          <a:p>
            <a:pPr marL="0" indent="0">
              <a:buNone/>
            </a:pP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370539952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455312"/>
            <a:ext cx="8761413" cy="221087"/>
          </a:xfrm>
        </p:spPr>
        <p:txBody>
          <a:bodyPr/>
          <a:lstStyle/>
          <a:p>
            <a:pPr algn="ctr"/>
            <a:r>
              <a:rPr lang="fa-IR" b="1" dirty="0"/>
              <a:t>صفری: ساوه بزرگ‌ترین تولیدکننده انار کشور است</a:t>
            </a:r>
            <a:br>
              <a:rPr lang="fa-IR" b="1" dirty="0"/>
            </a:br>
            <a:r>
              <a:rPr lang="fa-IR" dirty="0"/>
              <a:t/>
            </a:r>
            <a:br>
              <a:rPr lang="fa-IR" dirty="0"/>
            </a:br>
            <a:endParaRPr lang="en-US" dirty="0"/>
          </a:p>
        </p:txBody>
      </p:sp>
      <p:sp>
        <p:nvSpPr>
          <p:cNvPr id="3" name="Content Placeholder 2"/>
          <p:cNvSpPr>
            <a:spLocks noGrp="1"/>
          </p:cNvSpPr>
          <p:nvPr>
            <p:ph idx="1"/>
          </p:nvPr>
        </p:nvSpPr>
        <p:spPr>
          <a:xfrm>
            <a:off x="2511380" y="2266682"/>
            <a:ext cx="9285668" cy="4275786"/>
          </a:xfrm>
        </p:spPr>
        <p:txBody>
          <a:bodyPr>
            <a:normAutofit fontScale="62500" lnSpcReduction="20000"/>
          </a:bodyPr>
          <a:lstStyle/>
          <a:p>
            <a:pPr marL="0" indent="0" algn="r">
              <a:buNone/>
            </a:pPr>
            <a:r>
              <a:rPr lang="fa-IR" dirty="0"/>
              <a:t>علی صفری در گفتگو با</a:t>
            </a:r>
            <a:r>
              <a:rPr lang="fa-IR" dirty="0">
                <a:hlinkClick r:id="rId2"/>
              </a:rPr>
              <a:t> خبرنگار مهر</a:t>
            </a:r>
            <a:r>
              <a:rPr lang="fa-IR" dirty="0"/>
              <a:t>، با اشاره به ظرفیت بالای تولید انار در استان مرکزی اظهار کرد: ۹۸ درصد تولید انار استان در شهرستان ساوه انجام می‌شود.</a:t>
            </a:r>
          </a:p>
          <a:p>
            <a:pPr marL="0" indent="0" algn="r">
              <a:buNone/>
            </a:pPr>
            <a:r>
              <a:rPr lang="fa-IR" dirty="0"/>
              <a:t>وی افزود: برای پایانه صادراتی انار در ساوه زمین مورد نیاز واگذار شده و مجوزهای لازم نیز صادر شده است، بخش خصوصی نیز در حال طراحی این پروژه است و امیدواریم در سال‌های آینده شاهد افتتاح این پایانه باشیم.</a:t>
            </a:r>
          </a:p>
          <a:p>
            <a:pPr marL="0" indent="0" algn="r">
              <a:buNone/>
            </a:pPr>
            <a:r>
              <a:rPr lang="fa-IR" dirty="0"/>
              <a:t>صفری تصریح کرد: ایجاد این پایانه نقش مهمی در ساماندهی و افزایش صادرات خواهد داشت، علاوه بر صادرات مستقیم، توسعه صادرات محصولات فرآوری‌شده نیز از اولویت‌های ماست چرا که ارزش افزوده در این شهرستان و استان باقی می‌ماند و اشتغال‌زایی بیشتری ایجاد می‌کند.</a:t>
            </a:r>
          </a:p>
          <a:p>
            <a:pPr marL="0" indent="0" algn="r">
              <a:buNone/>
            </a:pPr>
            <a:r>
              <a:rPr lang="fa-IR" dirty="0"/>
              <a:t>وی بر ضرورت گسترش صنایع تبدیلی در منطقه تأکید کرد و گفت: اگر بتوانیم بخش بیشتری از انار تولیدی را به صورت فرآوری‌شده صادر کنیم، بهره اقتصادی بالاتری نصیب کشاورزان و تولیدکنندگان خواهد شد.</a:t>
            </a:r>
          </a:p>
          <a:p>
            <a:pPr marL="0" indent="0" algn="r">
              <a:buNone/>
            </a:pPr>
            <a:r>
              <a:rPr lang="fa-IR" dirty="0"/>
              <a:t>رئیس سازمان جهاد کشاورزی استان مرکزی با قدردانی از برگزارکنندگان جشنواره گفت: به لطف خدا این جشنواره نسبت به سال‌های گذشته پیشرفت چشمگیری داشته و نمایشگاه جانبی آن نیز بسیار پربارتر برگزار شده است.</a:t>
            </a:r>
          </a:p>
          <a:p>
            <a:pPr marL="0" indent="0" algn="r">
              <a:buNone/>
            </a:pPr>
            <a:r>
              <a:rPr lang="fa-IR" dirty="0"/>
              <a:t>صفری افزود: استان مرکزی یکی از مهم‌ترین مناطق انارخیز کشور است و شهرستان ساوه بزرگ‌ترین تولیدکننده انار در ایران به شمار می‌رود و هیچ شهرستانی در سطح کشور سطح زیرکشت اناری برابر با ساوه ندارد.</a:t>
            </a:r>
          </a:p>
          <a:p>
            <a:pPr marL="0" indent="0" algn="r">
              <a:buNone/>
            </a:pPr>
            <a:r>
              <a:rPr lang="fa-IR" dirty="0"/>
              <a:t>وی با بیان اینکه در استان مرکزی سالانه حدود یک میلیون و ۲۰۰ هزار تن انار تولید می‌شود، گفت: سطح باغات انار در این استان ۱۱ هزار هکتار است و بیش از ۱۷۰ هزار تن محصول از این باغات برداشت می‌شود که ۹۸ درصد آن مربوط به ساوه است.</a:t>
            </a:r>
          </a:p>
          <a:p>
            <a:pPr marL="0" indent="0" algn="r">
              <a:buNone/>
            </a:pPr>
            <a:r>
              <a:rPr lang="fa-IR" dirty="0"/>
              <a:t>صفری با اشاره به خشکسالی‌های اخیر اظهار کرد: تداوم خشکسالی باعث کاهش تولید شده و هدف ما این است که با توسعه روش‌های نوین آبیاری از منابع موجود حداکثر بهره‌برداری را داشته باشیم و باید اذعان کرد که وجود ایستگاه تحقیقات انار در ساوه فرصت مهمی برای ارتقای کیفیت محصول و افزایش قابلیت صادراتی آن است.</a:t>
            </a:r>
          </a:p>
          <a:p>
            <a:pPr marL="0" indent="0" algn="r">
              <a:buNone/>
            </a:pPr>
            <a:r>
              <a:rPr lang="fa-IR" dirty="0"/>
              <a:t>وی ادامه داد: سال گذشته بیش از ۳ هزار هکتار از باغات انار خسارت دیدند، برخی باغات بدون محصول و برخی دچار آسیب درختی شدند و امسال حدود ۱۳۰ هزار تن انار در ساوه تولید شده است.</a:t>
            </a:r>
          </a:p>
          <a:p>
            <a:pPr marL="0" indent="0" algn="r">
              <a:buNone/>
            </a:pPr>
            <a:r>
              <a:rPr lang="fa-IR" dirty="0"/>
              <a:t>رئیس سازمان جهاد کشاورزی استان مرکزی گفت: خشکسالی واقعیتی است که نمی‌توان آن را نادیده گرفت، بنابراین باید از منابع موجود به بهترین شکل استفاده کنیم.</a:t>
            </a:r>
          </a:p>
          <a:p>
            <a:pPr marL="0" indent="0" algn="r">
              <a:buNone/>
            </a:pPr>
            <a:r>
              <a:rPr lang="fa-IR" dirty="0"/>
              <a:t>صفری تاکید کرد: امید است با تکمیل پایانه صادراتی انار، در جشنواره‌های آینده شاهد بهره‌برداری رسمی از آن باشیم و به طور حتم این پایانه نقشی اساسی در توسعه صادرات ایفا می‌کند.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30751907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20462"/>
            <a:ext cx="8761413" cy="555938"/>
          </a:xfrm>
        </p:spPr>
        <p:txBody>
          <a:bodyPr/>
          <a:lstStyle/>
          <a:p>
            <a:pPr algn="ctr"/>
            <a:r>
              <a:rPr lang="fa-IR" b="1" dirty="0"/>
              <a:t>صفری: تغییر کاربری و فرسایش خاک بزرگ‌ترین تهدید کشاورزی مرکزی است</a:t>
            </a:r>
            <a:br>
              <a:rPr lang="fa-IR" b="1" dirty="0"/>
            </a:br>
            <a:endParaRPr lang="en-US" dirty="0"/>
          </a:p>
        </p:txBody>
      </p:sp>
      <p:sp>
        <p:nvSpPr>
          <p:cNvPr id="3" name="Content Placeholder 2"/>
          <p:cNvSpPr>
            <a:spLocks noGrp="1"/>
          </p:cNvSpPr>
          <p:nvPr>
            <p:ph idx="1"/>
          </p:nvPr>
        </p:nvSpPr>
        <p:spPr>
          <a:xfrm>
            <a:off x="4404574" y="2382591"/>
            <a:ext cx="7482625" cy="4623515"/>
          </a:xfrm>
        </p:spPr>
        <p:txBody>
          <a:bodyPr>
            <a:normAutofit fontScale="47500" lnSpcReduction="20000"/>
          </a:bodyPr>
          <a:lstStyle/>
          <a:p>
            <a:pPr marL="0" indent="0" algn="r">
              <a:buNone/>
            </a:pPr>
            <a:r>
              <a:rPr lang="fa-IR" dirty="0"/>
              <a:t>به گزارش </a:t>
            </a:r>
            <a:r>
              <a:rPr lang="fa-IR" dirty="0">
                <a:hlinkClick r:id="rId2"/>
              </a:rPr>
              <a:t>خبرنگار مهر</a:t>
            </a:r>
            <a:r>
              <a:rPr lang="fa-IR" dirty="0"/>
              <a:t>، علی صفری ظهر یکشنبه در نشست خبری روز جهانی خاک در جمع اصحاب رسانه اظهار کرد: خاک بستر حیات، تولید و تمدن‌ها است و توجه به آن یکی از مهم‌ترین وظایف ما در حوزه کشاورزی و محیط زیست محسوب می‌شود.</a:t>
            </a:r>
          </a:p>
          <a:p>
            <a:pPr marL="0" indent="0" algn="r">
              <a:buNone/>
            </a:pPr>
            <a:r>
              <a:rPr lang="fa-IR" dirty="0"/>
              <a:t>وی افزود: رهبر معظم انقلاب تأکید کرده‌اند که اهمیت خاک از آب فراتر است زیرا تأمین آب امکان‌پذیر است اما خاک حاصلخیز تنها با زمان و تلاش طولانی شکل می‌گیرد و جایگزینی برای آن وجود ندارد.</a:t>
            </a:r>
          </a:p>
          <a:p>
            <a:pPr marL="0" indent="0" algn="r">
              <a:buNone/>
            </a:pPr>
            <a:r>
              <a:rPr lang="fa-IR" dirty="0"/>
              <a:t>صفری تصریح کرد: روز جهانی خاک، به منظور آگاهی‌بخشی و هشدار درباره اهمیت حفاظت از خاک برگزار می‌شود و امسال با شعار «خاک‌های سالم برای شهرهای سالم» مورد توجه قرار گرفته است.</a:t>
            </a:r>
          </a:p>
          <a:p>
            <a:pPr marL="0" indent="0" algn="r">
              <a:buNone/>
            </a:pPr>
            <a:r>
              <a:rPr lang="fa-IR" dirty="0"/>
              <a:t>وی ادامه داد: قانون حفاظت از خاک در سال ۱۳۹۸ با ۲۶ ماده و ۱۴ تبصره در مجلس تصویب شد و وظایف بخش‌های مختلف از جمله کشاورزی، محیط زیست، منابع طبیعی و بخش خصوصی را تعیین کرده است.</a:t>
            </a:r>
          </a:p>
          <a:p>
            <a:pPr marL="0" indent="0" algn="r">
              <a:buNone/>
            </a:pPr>
            <a:r>
              <a:rPr lang="fa-IR" dirty="0"/>
              <a:t>صفری با تأکید بر خطرات ناشی از تخریب خاک گفت: آلودگی و تخریب خاک فرایندی آرام و پنهان است اما پیامدهای آن بر تولید، امنیت غذایی و حیات انسان بسیار جدی خواهد بود.</a:t>
            </a:r>
          </a:p>
          <a:p>
            <a:pPr marL="0" indent="0" algn="r">
              <a:buNone/>
            </a:pPr>
            <a:r>
              <a:rPr lang="fa-IR" dirty="0"/>
              <a:t>وی افزود: در ایران حدود ۱۸.۵ میلیون هکتار زمین قابل کشت وجود دارد و با سرانه ۱۷۰۰ مترمربع به ازای هر نفر، حفاظت از خاک برای تأمین غذای امروز و آینده کشور ضروری است.</a:t>
            </a:r>
          </a:p>
          <a:p>
            <a:pPr marL="0" indent="0" algn="r">
              <a:buNone/>
            </a:pPr>
            <a:r>
              <a:rPr lang="fa-IR" dirty="0"/>
              <a:t>مدیرکل جهاد کشاورزی استان مرکزی گفت: تشکیل یک سانتی‌متر خاک حاصلخیز به‌طور متوسط بیش از ۵۰۰ سال طول می‌کشد در حالی که تخریب آن به‌سرعت رخ می‌دهد.</a:t>
            </a:r>
          </a:p>
          <a:p>
            <a:pPr marL="0" indent="0" algn="r">
              <a:buNone/>
            </a:pPr>
            <a:r>
              <a:rPr lang="fa-IR" dirty="0"/>
              <a:t>وی تصریح کرد: مهم‌ترین چالش‌های حوزه خاک را تغییر کاربری اراضی، فرسایش خاک، کاهش مواد عالی خاک، افزایش شوری، آلودگی، کاهش کیفیت فیزیکی خاک و کاهش تنوع زیستی است.</a:t>
            </a:r>
          </a:p>
          <a:p>
            <a:pPr marL="0" indent="0" algn="r">
              <a:buNone/>
            </a:pPr>
            <a:r>
              <a:rPr lang="fa-IR" dirty="0"/>
              <a:t>صفری افزود: در ۲۵ سال گذشته به‌طور متوسط سالانه حدود ۱.۲ میلیون هکتار از اراضی زراعی کشور دچار تغییر کاربری شده‌اند که بخشی از آن قانونی و بخشی غیرمجاز است.</a:t>
            </a:r>
          </a:p>
          <a:p>
            <a:pPr marL="0" indent="0" algn="r">
              <a:buNone/>
            </a:pPr>
            <a:r>
              <a:rPr lang="fa-IR" dirty="0"/>
              <a:t>وی تاکید کرد: خاک سرمایه‌ای ملی و پایه تولید و تمدن است و حفاظت از آن ضرورتی ملی برای امنیت غذایی و توسعه پایدار کشور است.</a:t>
            </a:r>
          </a:p>
          <a:p>
            <a:pPr marL="0" indent="0" algn="r">
              <a:buNone/>
            </a:pPr>
            <a:r>
              <a:rPr lang="fa-IR" dirty="0"/>
              <a:t>روز جهانی خاک فرصتی برای فرهنگ‌سازی و حفاظت از سرمایه ملی است</a:t>
            </a:r>
          </a:p>
          <a:p>
            <a:pPr marL="0" indent="0" algn="r">
              <a:buNone/>
            </a:pPr>
            <a:r>
              <a:rPr lang="fa-IR" dirty="0"/>
              <a:t>مدیرکل جهاد کشاورزی استان مرکزی با تأکید بر محدودیت و ارزش خاک در کشور گفت: خاک محدود است و تمام اراضی آن برای کشاورزی با بازده بالا مناسب نیست.</a:t>
            </a:r>
          </a:p>
          <a:p>
            <a:pPr marL="0" indent="0" algn="r">
              <a:buNone/>
            </a:pPr>
            <a:r>
              <a:rPr lang="fa-IR" dirty="0"/>
              <a:t>وی افزود: در ایران ۱.۲ میلیون هکتار کلاس یک و ۴ میلیون هکتار کلاس دو وجود دارد و بیش از ۷۲ درصد اراضی بازده کشاورزی محدودی دارند، بنابراین حفاظت از این منابع ضروری است.</a:t>
            </a:r>
          </a:p>
          <a:p>
            <a:pPr marL="0" indent="0" algn="r">
              <a:buNone/>
            </a:pPr>
            <a:r>
              <a:rPr lang="fa-IR" dirty="0"/>
              <a:t>صفری تصریح کرد: خاک مانند بدن انسان نیازمند تغذیه مناسب است و استفاده نادرست یا بیش از حد کود می‌تواند کیفیت آن را کاهش دهد.</a:t>
            </a:r>
          </a:p>
          <a:p>
            <a:pPr marL="0" indent="0" algn="r">
              <a:buNone/>
            </a:pPr>
            <a:r>
              <a:rPr lang="fa-IR" dirty="0"/>
              <a:t>وی ادامه داد: میانگین مصرف کود در ایران کمتر از سطح جهانی است، بنابراین رعایت نوع، میزان و زمان استفاده از کودها برای حفظ کیفیت خاک و افزایش عملکرد محصولات کشاورزی ضروری است.</a:t>
            </a:r>
          </a:p>
          <a:p>
            <a:pPr marL="0" indent="0" algn="r">
              <a:buNone/>
            </a:pPr>
            <a:r>
              <a:rPr lang="fa-IR" dirty="0"/>
              <a:t>صفری تأکید کرد: روز جهانی خاک فرصتی برای فرهنگ‌سازی و آگاهی‌بخشی درباره اهمیت حفاظت از خاک است تا نسل‌های آینده نیز از این سرمایه ملی بهره‌مند شوند.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14315500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519706"/>
            <a:ext cx="8761413" cy="156693"/>
          </a:xfrm>
        </p:spPr>
        <p:txBody>
          <a:bodyPr/>
          <a:lstStyle/>
          <a:p>
            <a:pPr algn="ctr"/>
            <a:r>
              <a:rPr lang="fa-IR" b="1" dirty="0"/>
              <a:t>گل‌محمدی: تراز تجاری کشاورزی کشور ۳ میلیارد دلار افزایش یافت</a:t>
            </a:r>
            <a:br>
              <a:rPr lang="fa-IR" b="1" dirty="0"/>
            </a:br>
            <a:r>
              <a:rPr lang="fa-IR" dirty="0"/>
              <a:t/>
            </a:r>
            <a:br>
              <a:rPr lang="fa-IR" dirty="0"/>
            </a:br>
            <a:endParaRPr lang="en-US" dirty="0"/>
          </a:p>
        </p:txBody>
      </p:sp>
      <p:sp>
        <p:nvSpPr>
          <p:cNvPr id="3" name="Content Placeholder 2"/>
          <p:cNvSpPr>
            <a:spLocks noGrp="1"/>
          </p:cNvSpPr>
          <p:nvPr>
            <p:ph idx="1"/>
          </p:nvPr>
        </p:nvSpPr>
        <p:spPr>
          <a:xfrm>
            <a:off x="2562896" y="2279561"/>
            <a:ext cx="9324304" cy="4353059"/>
          </a:xfrm>
        </p:spPr>
        <p:txBody>
          <a:bodyPr>
            <a:normAutofit fontScale="85000" lnSpcReduction="10000"/>
          </a:bodyPr>
          <a:lstStyle/>
          <a:p>
            <a:pPr marL="0" indent="0" algn="r">
              <a:buNone/>
            </a:pPr>
            <a:r>
              <a:rPr lang="fa-IR" dirty="0"/>
              <a:t>ه گزارش</a:t>
            </a:r>
            <a:r>
              <a:rPr lang="fa-IR" dirty="0">
                <a:hlinkClick r:id="rId2"/>
              </a:rPr>
              <a:t> خبرنگار مهر</a:t>
            </a:r>
            <a:r>
              <a:rPr lang="fa-IR" dirty="0"/>
              <a:t>، غلامرضا گل محمدی، ظهر پنجشنبه در چهارمین جشنواره ملی انار ساوه اظهار کرد: این سازمان با داشتن ۱۷ درصد از محققان و اعضای هیئت علمی کشور، بیش از ۹۰ درصد نهادهای فناورانه کشور در بخش کشاورزی را تولید می‌کند.</a:t>
            </a:r>
          </a:p>
          <a:p>
            <a:pPr marL="0" indent="0" algn="r">
              <a:buNone/>
            </a:pPr>
            <a:r>
              <a:rPr lang="fa-IR" dirty="0"/>
              <a:t>وی افزود: اکنون امروز بیش از ۹۸ درصد هسته‌های اولیه بذر و بیش از چهار میلیارد دوز واکسن انسانی و دامی در این سازمان تولید می‌شود و بیش از پنج و نیم میلیون نمونه ژنتیکی کشور در این سازمان نگهداری می‌شود.</a:t>
            </a:r>
          </a:p>
          <a:p>
            <a:pPr marL="0" indent="0" algn="r">
              <a:buNone/>
            </a:pPr>
            <a:r>
              <a:rPr lang="fa-IR" dirty="0"/>
              <a:t>معاون وزیر جهاد کشاورزی با اشاره به عملکرد بخش کشاورزی در سال ۱۴۰۳ گفت: با وجود مشکلات، رشد بخش کشاورزی از منفی ۲.۶ درصد به ۳.۲ درصد رسید و تراز تجاری این بخش از منفی ۱۱ میلیارد دلار به منفی ۸ میلیارد دلار رسید، یعنی سه میلیارد دلار افزایش مثبت داشته‌ایم.</a:t>
            </a:r>
          </a:p>
          <a:p>
            <a:pPr marL="0" indent="0" algn="r">
              <a:buNone/>
            </a:pPr>
            <a:r>
              <a:rPr lang="fa-IR" dirty="0"/>
              <a:t>گل محمدی درباره وضعیت انار ساوه گفت: سازمان تات به عنوان قدیمی‌ترین ایستگاه تحقیقات انار کشور در این شهرستان واقع است و یکی از قوی‌ترین منابع ژنتیکی کشور با حدود ۷۶۲ جرم پلاسم در این شهرستان قرار دارد و از ۱۲ رقم تجاری انار معرفی شده، چهار رقم متعلق به استان مرکزی و شهرستان ساوه است.</a:t>
            </a:r>
          </a:p>
          <a:p>
            <a:pPr marL="0" indent="0" algn="r">
              <a:buNone/>
            </a:pPr>
            <a:r>
              <a:rPr lang="fa-IR" dirty="0"/>
              <a:t>وی افزود: طرح سایبان برای جلوگیری از ترکیدگی، دانه سفیدی، آفتاب‌سوختگی و کاهش آفات انار اجرا شده و اکنون در استان به بهره‌برداری رسیده است و به صراحت اعلام می‌شود که اکنون انار کشورمان نه تنها سالم بلکه محصول ارگانیکی است و با تلاش محققان اجازه داده نشده حتی قطره‌ای سم وارد باغات انار شود.</a:t>
            </a:r>
          </a:p>
          <a:p>
            <a:pPr marL="0" indent="0" algn="r">
              <a:buNone/>
            </a:pPr>
            <a:r>
              <a:rPr lang="fa-IR" dirty="0"/>
              <a:t>معاون وزیر جهاد کشاورزی درباره تربیت کشاورزان آینده گفت: برای کمک به بخش کشاورزی شهرستان، هنرستان کشاورزی ساوه را از سال ۱۴۰۰ تأسیس شده و اکنون ۱۲۳ هنرجو در حوزه ماشین‌آلات و حوزه باغی مشغول تحصیل هستند.</a:t>
            </a:r>
          </a:p>
          <a:p>
            <a:pPr marL="0" indent="0" algn="r">
              <a:buNone/>
            </a:pPr>
            <a:r>
              <a:rPr lang="fa-IR" dirty="0"/>
              <a:t>وی تاکید کرد: امید است در شرایط جنگ اقتصادی نابرابر، تحریم‌ها و شرایط اقلیمی خاص، بتوانیم با همکاری همه، چالش‌های بخش کشاورزی را حل کنیم و برگزاری جشنواره‌ها نیز به حل این چالش‌ها کمک خواهد کرد.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3200" dirty="0" smtClean="0">
                <a:cs typeface="B Farnaz" pitchFamily="2" charset="-78"/>
              </a:rPr>
              <a:t>خبرگزاری مهر</a:t>
            </a:r>
            <a:endParaRPr lang="uk-UA" sz="3200" dirty="0">
              <a:cs typeface="B Farnaz" pitchFamily="2" charset="-78"/>
            </a:endParaRPr>
          </a:p>
        </p:txBody>
      </p:sp>
    </p:spTree>
    <p:extLst>
      <p:ext uri="{BB962C8B-B14F-4D97-AF65-F5344CB8AC3E}">
        <p14:creationId xmlns:p14="http://schemas.microsoft.com/office/powerpoint/2010/main" val="282750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210614"/>
            <a:ext cx="8761413" cy="465786"/>
          </a:xfrm>
        </p:spPr>
        <p:txBody>
          <a:bodyPr/>
          <a:lstStyle/>
          <a:p>
            <a:pPr algn="ctr"/>
            <a:r>
              <a:rPr lang="fa-IR" b="1" dirty="0"/>
              <a:t>انعکاس رتبه برتر کیفیت و کمیت محصولات خمین در سومین جشنواره لوبیا</a:t>
            </a:r>
          </a:p>
        </p:txBody>
      </p:sp>
      <p:sp>
        <p:nvSpPr>
          <p:cNvPr id="3" name="Content Placeholder 2"/>
          <p:cNvSpPr>
            <a:spLocks noGrp="1"/>
          </p:cNvSpPr>
          <p:nvPr>
            <p:ph idx="1"/>
          </p:nvPr>
        </p:nvSpPr>
        <p:spPr>
          <a:xfrm>
            <a:off x="2408349" y="2343955"/>
            <a:ext cx="9234152" cy="4005330"/>
          </a:xfrm>
        </p:spPr>
        <p:txBody>
          <a:bodyPr>
            <a:normAutofit fontScale="92500" lnSpcReduction="10000"/>
          </a:bodyPr>
          <a:lstStyle/>
          <a:p>
            <a:pPr marL="0" indent="0" algn="r">
              <a:buNone/>
            </a:pPr>
            <a:r>
              <a:rPr lang="fa-IR" b="1" dirty="0">
                <a:hlinkClick r:id="rId2"/>
              </a:rPr>
              <a:t>به گزارش خبرگزاری صدا و سیما مرکزی</a:t>
            </a:r>
            <a:r>
              <a:rPr lang="fa-IR" dirty="0"/>
              <a:t>؛ سومین جشنواره لوبیا و محصولات کشاورزی در ۳۰ غرفه شامل صنایع دستی، عسل، صنایع کشاورزی و اداوات کشاورزی به مدت ۳ روز برگزار می‌شود.</a:t>
            </a:r>
          </a:p>
          <a:p>
            <a:pPr marL="0" indent="0" algn="r">
              <a:buNone/>
            </a:pPr>
            <a:r>
              <a:rPr lang="fa-IR" dirty="0"/>
              <a:t>فرماندار خمین گفت: سالانه حدود هشت هزار و ۵۰۰ تن انواع لوبیا در سطحی نزدیک به سه هزار هکتار زمین زیر کشت در این شهرستان تولید می‌شود که از نظر کیفیت و کمیت در کشور دارای رتبه برتر است.</a:t>
            </a:r>
          </a:p>
          <a:p>
            <a:pPr marL="0" indent="0" algn="r">
              <a:buNone/>
            </a:pPr>
            <a:r>
              <a:rPr lang="fa-IR" dirty="0"/>
              <a:t>وحید براتی‌زاده در آیین افتتاح سومین جشنواره لوبیا و محصولات کشاورزی شهر قورچی‌باشی از توابع خمین، افزود: مرکز تحقیقات لوبیای کشور از سال‌ها قبل در خمین راه‌اندازی شده که با همکاری و هماهنگی کشاورزان و بهره‌برداران، ارقام جدید و کم‌آب‌بر در حوزه لوبیا تولید و امروز بخشی از آن رونمایی خواهد شد.</a:t>
            </a:r>
          </a:p>
          <a:p>
            <a:pPr marL="0" indent="0" algn="r">
              <a:buNone/>
            </a:pPr>
            <a:r>
              <a:rPr lang="fa-IR" dirty="0"/>
              <a:t>براتی‌زاده با اشاره به مشکلات کشاورزان بیان کرد: کمبود آب و کاهش بارش‌ها به دلیل خشکسالی از مهم‌ترین چالش‌های این حوزه است.</a:t>
            </a:r>
          </a:p>
          <a:p>
            <a:pPr marL="0" indent="0" algn="r">
              <a:buNone/>
            </a:pPr>
            <a:r>
              <a:rPr lang="fa-IR" dirty="0"/>
              <a:t>او افزود: کشاورزان با همکاری مرکز تحقیقات توانسته‌اند ارقام مقاوم و کم‌مصرف آب را تولید کنند، اما همچنان نیازمند حمایت در زمینه تسهیلات کشاورزی و توسعه روش‌های نوین آبیاری هستند.</a:t>
            </a:r>
          </a:p>
          <a:p>
            <a:pPr marL="0" indent="0" algn="r">
              <a:buNone/>
            </a:pPr>
            <a:r>
              <a:rPr lang="fa-IR" dirty="0"/>
              <a:t>براتی زاده گفت: انتظار می‌رود با حمایت بیشتر وزارت جهاد کشاورزی، کشاورزان این خطه بتوانند کشت‌های نوین خود را توسعه دهند و درآمدشان افزایش یابد.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صداو سیما</a:t>
            </a:r>
            <a:endParaRPr lang="uk-UA" sz="2400" dirty="0">
              <a:cs typeface="B Farnaz" pitchFamily="2" charset="-78"/>
            </a:endParaRPr>
          </a:p>
        </p:txBody>
      </p:sp>
    </p:spTree>
    <p:extLst>
      <p:ext uri="{BB962C8B-B14F-4D97-AF65-F5344CB8AC3E}">
        <p14:creationId xmlns:p14="http://schemas.microsoft.com/office/powerpoint/2010/main" val="90889436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46220"/>
            <a:ext cx="8761413" cy="530180"/>
          </a:xfrm>
        </p:spPr>
        <p:txBody>
          <a:bodyPr/>
          <a:lstStyle/>
          <a:p>
            <a:pPr algn="ctr"/>
            <a:r>
              <a:rPr lang="fa-IR" b="1" dirty="0"/>
              <a:t>دهمین کاروان ترویج بهره وری کشاورزی در اراک</a:t>
            </a:r>
            <a:br>
              <a:rPr lang="fa-IR" b="1" dirty="0"/>
            </a:br>
            <a:endParaRPr lang="en-US" dirty="0"/>
          </a:p>
        </p:txBody>
      </p:sp>
      <p:sp>
        <p:nvSpPr>
          <p:cNvPr id="3" name="Content Placeholder 2"/>
          <p:cNvSpPr>
            <a:spLocks noGrp="1"/>
          </p:cNvSpPr>
          <p:nvPr>
            <p:ph idx="1"/>
          </p:nvPr>
        </p:nvSpPr>
        <p:spPr>
          <a:xfrm>
            <a:off x="2781837" y="2331075"/>
            <a:ext cx="9105362" cy="4056845"/>
          </a:xfrm>
        </p:spPr>
        <p:txBody>
          <a:bodyPr>
            <a:normAutofit fontScale="92500" lnSpcReduction="20000"/>
          </a:bodyPr>
          <a:lstStyle/>
          <a:p>
            <a:pPr marL="0" indent="0" algn="r">
              <a:buNone/>
            </a:pPr>
            <a:r>
              <a:rPr lang="fa-IR" b="1" dirty="0">
                <a:hlinkClick r:id="rId2"/>
              </a:rPr>
              <a:t>به گزارش خبرگزاری صدا و سیما مرکزی</a:t>
            </a:r>
            <a:r>
              <a:rPr lang="fa-IR" dirty="0"/>
              <a:t>؛ رئیس سازمان جهادکشاورزی استان مرکزی با اشاره به اهمیت خاک بعنوان بستری مهم حیات و تولید در دنیا، گفت: مجمع عمومی سازمان ملل، پنجم دسامبر را بعنوان روز جهانی خاک نامگذاری کرده که به همین مناسبت هر ساله جهادکشاورزی برنامه‌های متنوعی با همکاری دستگاه‌های مربوطه برگزار می‌کند.</a:t>
            </a:r>
          </a:p>
          <a:p>
            <a:pPr marL="0" indent="0" algn="r">
              <a:buNone/>
            </a:pPr>
            <a:r>
              <a:rPr lang="fa-IR" dirty="0"/>
              <a:t>علی صفری افزود: شعار امسال روز جهانی خاک «خاک‌های سالم برای شهر‌های سالم» با محوریت شهر‌ها تعریف شده و به همین مناسب در هفته خاک که از امروز ۱۲ آذر شروع شده، برنامه ها‌ی مختلفی برگزار می‌شود.</a:t>
            </a:r>
          </a:p>
          <a:p>
            <a:pPr marL="0" indent="0" algn="r">
              <a:buNone/>
            </a:pPr>
            <a:r>
              <a:rPr lang="fa-IR" dirty="0" smtClean="0"/>
              <a:t>او گفت: به همین مناسبت کاروان ترویج بهره وری همزمان در شهرستان‌های استان و در سطح کشور با حضور مدیران و مسئولان پهنه‌های جهادکشاورزی شهرستان‌ها و دِهستان ها، شهرداران، منابع طبیعی، محیط زیست و اِن جی او‌هایی که در زمینه خاک فعالیت می‌کنند، با هدف فرهنگسازی حفاظت از خاک برگزار شد.</a:t>
            </a:r>
          </a:p>
          <a:p>
            <a:pPr marL="0" indent="0" algn="r">
              <a:buNone/>
            </a:pPr>
            <a:r>
              <a:rPr lang="fa-IR" dirty="0" smtClean="0"/>
              <a:t>رئیس </a:t>
            </a:r>
            <a:r>
              <a:rPr lang="fa-IR" dirty="0"/>
              <a:t>سازمان جهادکشاورزی استان افزود: جهادکشاورزی با همکاری دیگر دستگاه‌ها اقداماتی برای حفاظت و افزایش حاصلخیری و جلوگیری از فرسایش خاک در دستور کار دارد تا خاک سالم برای بستر تولید و زندگی آیندگان حفظ شود و بر اساس قانون با متخلفانی که خاک را آلوده می‌کنند، برخورد می‌شود.</a:t>
            </a:r>
          </a:p>
          <a:p>
            <a:pPr marL="0" indent="0" algn="r">
              <a:buNone/>
            </a:pPr>
            <a:r>
              <a:rPr lang="fa-IR" dirty="0"/>
              <a:t>راشین پورمتین مدیر هماهنگی ترویج جهادکشاورزی استان مرکزی هم ارائه آخرین یافته‌های تحقیقاتی در زمینه مسائل و مشکلات و آسیب شناسی مربوط به خاک و پیشگیری و جلوگیری از نابودی آن را از اهداف برگزاری این کاروان عنوان کرد و گفت: نکته مهمی که در این کاروان باید مدنظر قرار گیرد، اهمیت و ارزش خاک در محیط‌های شهری بویژه محیط‌های روستایی و کشاورزی است.</a:t>
            </a:r>
          </a:p>
          <a:p>
            <a:pPr marL="0" indent="0" algn="r">
              <a:buNone/>
            </a:pPr>
            <a:r>
              <a:rPr lang="fa-IR" dirty="0"/>
              <a:t>۱۲ تا ۱۸ آذر بعنوان هفته خاک نامگذاری شده است. </a:t>
            </a:r>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صداو سیما</a:t>
            </a:r>
            <a:endParaRPr lang="uk-UA" sz="2400" dirty="0">
              <a:cs typeface="B Farnaz" pitchFamily="2" charset="-78"/>
            </a:endParaRPr>
          </a:p>
        </p:txBody>
      </p:sp>
    </p:spTree>
    <p:extLst>
      <p:ext uri="{BB962C8B-B14F-4D97-AF65-F5344CB8AC3E}">
        <p14:creationId xmlns:p14="http://schemas.microsoft.com/office/powerpoint/2010/main" val="136496730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84856"/>
            <a:ext cx="8761413" cy="491544"/>
          </a:xfrm>
        </p:spPr>
        <p:txBody>
          <a:bodyPr/>
          <a:lstStyle/>
          <a:p>
            <a:pPr algn="ctr"/>
            <a:r>
              <a:rPr lang="fa-IR" b="1" dirty="0"/>
              <a:t>اخطار سازمان جهاد کشاورزی برای جمع آوری پلاستیک باقی مانده از کشت‌های بهاره</a:t>
            </a:r>
            <a:br>
              <a:rPr lang="fa-IR" b="1" dirty="0"/>
            </a:br>
            <a:endParaRPr lang="en-US" dirty="0"/>
          </a:p>
        </p:txBody>
      </p:sp>
      <p:sp>
        <p:nvSpPr>
          <p:cNvPr id="3" name="Content Placeholder 2"/>
          <p:cNvSpPr>
            <a:spLocks noGrp="1"/>
          </p:cNvSpPr>
          <p:nvPr>
            <p:ph idx="1"/>
          </p:nvPr>
        </p:nvSpPr>
        <p:spPr>
          <a:xfrm>
            <a:off x="3090930" y="2603500"/>
            <a:ext cx="8744755" cy="3416300"/>
          </a:xfrm>
        </p:spPr>
        <p:txBody>
          <a:bodyPr/>
          <a:lstStyle/>
          <a:p>
            <a:pPr marL="0" indent="0" algn="r">
              <a:buNone/>
            </a:pPr>
            <a:r>
              <a:rPr lang="fa-IR" b="1" dirty="0">
                <a:hlinkClick r:id="rId2"/>
              </a:rPr>
              <a:t>به گزارش خبرگزاری صدا و سیما مرکزی</a:t>
            </a:r>
            <a:r>
              <a:rPr lang="fa-IR" dirty="0"/>
              <a:t>؛ سازمان جهاد کشاورزی استان مرکزی اعلام کرد: به استناد ماده ۱۳ ضوابط و روش‌های مدیریت اجرایی پسماند کشاورزی، عدم جمع آوری پسماند‌های کشاورزی در اراضی جرم محسوب می‌شود و خاطیان به مراجع قضایی معرفی خواهند شد؛ لذا به اطلاع کشاورزانی که در کشت محصولات خود از پلاستیک و نوار تیپ استفاده می‌کنند می‌رساند، مسئولیت جمع آوری پلاستیک حتی در صورت اجاره دادن اراضی با مالک زمین می‌باشد و در صورت عدم جمع آوری پلاستیک و نوار‌های تیپ آبیاری مسئولیت آن با مالک زمین خواهد بود.</a:t>
            </a:r>
          </a:p>
          <a:p>
            <a:pPr marL="0" indent="0" algn="r">
              <a:buNone/>
            </a:pPr>
            <a:r>
              <a:rPr lang="fa-IR" dirty="0"/>
              <a:t>بر این اساس، کارشناسان مدیریت جهاد کشاورزی شهرستان خنداب از اراضی که قبلاً اخطاریه جمع آوری پلاستیک و نوار تیپ باقی مانده از کشت‌های بهاره را جمع آوری نکرده بودند و با قبول تخلف، تعهد به جمع آوری پسماند‌های کشاورزی را داده بودند، بازدید کردند و با توجه به عدم جمع آوری پسماند‌ها و ضایعات کشت بهاره مانند پلاستیک و نوار تیپ آبیاری، نسبت به اخطار برای جمع آوری پلاستیک‌ در اسرع وقت و گرفتن آخرین تعهد قبل از معرفی به مراجع قانونی، اقدام شد.</a:t>
            </a:r>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صداو سیما</a:t>
            </a:r>
            <a:endParaRPr lang="uk-UA" sz="2400" dirty="0">
              <a:cs typeface="B Farnaz" pitchFamily="2" charset="-78"/>
            </a:endParaRPr>
          </a:p>
        </p:txBody>
      </p:sp>
    </p:spTree>
    <p:extLst>
      <p:ext uri="{BB962C8B-B14F-4D97-AF65-F5344CB8AC3E}">
        <p14:creationId xmlns:p14="http://schemas.microsoft.com/office/powerpoint/2010/main" val="13437720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71976"/>
            <a:ext cx="8761413" cy="504423"/>
          </a:xfrm>
        </p:spPr>
        <p:txBody>
          <a:bodyPr/>
          <a:lstStyle/>
          <a:p>
            <a:pPr algn="ctr"/>
            <a:r>
              <a:rPr lang="fa-IR" b="1" dirty="0">
                <a:hlinkClick r:id="rId2"/>
              </a:rPr>
              <a:t>حفاظت از خاک یک ضرورت اقتصادی و اجتماعی است</a:t>
            </a:r>
            <a:r>
              <a:rPr lang="fa-IR" b="1" dirty="0"/>
              <a:t/>
            </a:r>
            <a:br>
              <a:rPr lang="fa-IR" b="1" dirty="0"/>
            </a:br>
            <a:endParaRPr lang="en-US" dirty="0"/>
          </a:p>
        </p:txBody>
      </p:sp>
      <p:sp>
        <p:nvSpPr>
          <p:cNvPr id="3" name="Content Placeholder 2"/>
          <p:cNvSpPr>
            <a:spLocks noGrp="1"/>
          </p:cNvSpPr>
          <p:nvPr>
            <p:ph idx="1"/>
          </p:nvPr>
        </p:nvSpPr>
        <p:spPr>
          <a:xfrm>
            <a:off x="2846230" y="2395470"/>
            <a:ext cx="8925059" cy="4462530"/>
          </a:xfrm>
        </p:spPr>
        <p:txBody>
          <a:bodyPr>
            <a:normAutofit fontScale="55000" lnSpcReduction="20000"/>
          </a:bodyPr>
          <a:lstStyle/>
          <a:p>
            <a:pPr marL="0" indent="0" algn="r">
              <a:buNone/>
            </a:pPr>
            <a:r>
              <a:rPr lang="fa-IR" dirty="0"/>
              <a:t>به گزارش خبرگزاری ایمنا از مرکزی، علی صفری عصر امروز _یکشنبه نهم آذر _در نشست خبری به مناسبت روز جهانی خاک اظهار کرد: خاک به عنوان بستر تولید و حیات، نقشی بنیادین در تأمین امنیت غذایی و توسعه پایدار کشور دارد</a:t>
            </a:r>
          </a:p>
          <a:p>
            <a:pPr marL="0" indent="0" algn="r">
              <a:buNone/>
            </a:pPr>
            <a:r>
              <a:rPr lang="fa-IR" dirty="0"/>
              <a:t>وی افزود: اگرچه آب همواره به عنوان مهم‌ترین منبع حیاتی شناخته می‌شود، اما اهمیت خاک حتی فراتر از آن است، زیرا برای آب راه‌های جایگزین و انتقال وجود دارد، در حالی که خاک حاصلخیز قابل انتقال نیست و جایگزینی ندارد.</a:t>
            </a:r>
          </a:p>
          <a:p>
            <a:pPr marL="0" indent="0" algn="r">
              <a:buNone/>
            </a:pPr>
            <a:r>
              <a:rPr lang="fa-IR" dirty="0"/>
              <a:t>رئیس سازمان جهاد کشاورزی استان مرکزی تصریح کرد: از بین رفتن خاک خسارتی جبران‌ناپذیر بر تولید و زندگی وارد می‌کند و این امر ضرورت توجه جدی به حفاظت از خاک را دوچندان می‌کند.</a:t>
            </a:r>
          </a:p>
          <a:p>
            <a:pPr marL="0" indent="0" algn="r">
              <a:buNone/>
            </a:pPr>
            <a:r>
              <a:rPr lang="fa-IR" dirty="0"/>
              <a:t>صفری ادامه داد: در سال ۱۳۹۸ قانون حفاظت از خاک با ۲۶ ماده و ۱۴ تبصره به تصویب مجلس شورای اسلامی رسید، این قانون وظایف مشخصی برای بخش‌های مختلف از جمله کشاورزی، محیط زیست، منابع طبیعی و صنایع تعیین کرده است تا روند تخریب و تغییر کاربری اراضی کنترل شود، اجرای کامل این قانون می‌تواند از بروز چالش‌های بزرگ در آینده جلوگیری کند.</a:t>
            </a:r>
          </a:p>
          <a:p>
            <a:pPr marL="0" indent="0" algn="r">
              <a:buNone/>
            </a:pPr>
            <a:r>
              <a:rPr lang="fa-IR" dirty="0"/>
              <a:t>وی گفت: آلودگی و تخریب خاک برخلاف آب و هوا، آرام و خاموش رخ می‌دهد و آثار آن به سرعت قابل مشاهده نیست، با این حال پیامدهای آن در بلندمدت بسیار جدی است و می‌تواند تولید غذا و امنیت غذایی کشور را تهدید کند.</a:t>
            </a:r>
          </a:p>
          <a:p>
            <a:pPr marL="0" indent="0" algn="r">
              <a:buNone/>
            </a:pPr>
            <a:r>
              <a:rPr lang="fa-IR" dirty="0"/>
              <a:t>رئیس سازمان جهاد کشاورزی استان مرکزی خاطرنشان کرد: تاریخ نشان داده است که تخریب خاک عامل سقوط بسیاری از تمدن‌ها بوده و امروز نیز اگر تغییر کاربری بی‌رویه و فرسایش کنترل نشود، همین تهدید برای کشور وجود دارد، رسانه‌ها باید در کنار دستگاه‌های مسئول، صدای خاک باشند و اهمیت حفاظت از آن را به جامعه منتقل کنند.</a:t>
            </a:r>
          </a:p>
          <a:p>
            <a:pPr marL="0" indent="0" algn="r">
              <a:buNone/>
            </a:pPr>
            <a:r>
              <a:rPr lang="fa-IR" dirty="0"/>
              <a:t>صفری تصریح کرد: از یک و نیم میلیارد هکتار اراضی قابل کشت دنیا، سهم ایران تنها حدود ۱۸.۵ میلیون هکتار است که کمتر از ۱۴.۵ میلیون هکتار آن سالانه زیر کشت می‌رود.</a:t>
            </a:r>
          </a:p>
          <a:p>
            <a:pPr marL="0" indent="0" algn="r">
              <a:buNone/>
            </a:pPr>
            <a:r>
              <a:rPr lang="fa-IR" dirty="0"/>
              <a:t>وی افزود: سرانه زمین کشاورزی در دنیا حدود دو هزار مترمربع به ازای هر نفر است، در حالی که در ایران این رقم به هزار و ۷۰۰ مترمربع کاهش یافته است.</a:t>
            </a:r>
          </a:p>
          <a:p>
            <a:pPr marL="0" indent="0" algn="r">
              <a:buNone/>
            </a:pPr>
            <a:r>
              <a:rPr lang="fa-IR" dirty="0"/>
              <a:t>رئیس سازمان جهاد کشاورزی استان مرکزی عنوان کرد: این محدودیت نشان می‌دهد خاک موجود باید غذای جمعیت فعلی و آینده کشور را تأمین کند و هرگونه تخریب آن، امکان توسعه و پاسخگویی به نیازهای نسل‌های آینده را از بین خواهد برد.</a:t>
            </a:r>
          </a:p>
          <a:p>
            <a:pPr marL="0" indent="0" algn="r">
              <a:buNone/>
            </a:pPr>
            <a:r>
              <a:rPr lang="fa-IR" dirty="0"/>
              <a:t>صفری ادامه داد: تشکیل یک سانتی‌متر خاک در ایران بین ۵۰۰ تا ۶۰۰ سال زمان می‌برد، اما تخریب آن در مدت کوتاهی رخ می‌دهد، این واقعیت ضرورت حفاظت از خاک را به عنوان یک اولویت ملی آشکار می‌کند.</a:t>
            </a:r>
          </a:p>
          <a:p>
            <a:pPr marL="0" indent="0" algn="r">
              <a:buNone/>
            </a:pPr>
            <a:r>
              <a:rPr lang="fa-IR" dirty="0"/>
              <a:t>وی افزود: در سال‌های اخیر پدیده‌هایی مانند افزایش شوری، کاهش حاصلخیزی و کاهش تنوع زیستی خاک به چشم خورده است، آمارها نشان می‌دهد طی ۲۵ سال گذشته، هر ساعت حدود یک تا ۱.۲ هکتار از اراضی زراعی کشور تغییر کاربری یافته و به کارخانه یا مسکن تبدیل شده است.</a:t>
            </a:r>
          </a:p>
          <a:p>
            <a:pPr marL="0" indent="0" algn="r">
              <a:buNone/>
            </a:pPr>
            <a:r>
              <a:rPr lang="fa-IR" dirty="0"/>
              <a:t>رئیس سازمان جهاد کشاورزی استان مرکزی گفت: بخش زیادی از این تغییرات بدون مجوز بوده و موجب تخریب جبران‌ناپذیر زمین شده است، همه خاک‌های کشور قابلیت کشاورزی ندارد، تنها کلاس‌های یک و دو بستر اصلی تولید محسوب می‌شود.</a:t>
            </a:r>
          </a:p>
          <a:p>
            <a:pPr marL="0" indent="0" algn="r">
              <a:buNone/>
            </a:pPr>
            <a:r>
              <a:rPr lang="fa-IR" dirty="0"/>
              <a:t>صفری تاکید کرد: در ایران حدود ۱.۲ میلیون هکتار خاک کلاس یک و ۴ میلیون هکتار خاک کلاس دو وجود دارد که در مجموع ۲۲ درصد اراضی را شامل می‌شود، در مقابل بیش از ۱۳ میلیون هکتار معادل ۷۲ درصد خاک کشور در کلاس‌های سه تا پنج قرار دارد و بهره‌وری چندانی ندارد.</a:t>
            </a:r>
          </a:p>
        </p:txBody>
      </p:sp>
      <p:sp>
        <p:nvSpPr>
          <p:cNvPr id="7"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ایمنا</a:t>
            </a:r>
            <a:endParaRPr lang="uk-UA" sz="2400" dirty="0">
              <a:cs typeface="B Farnaz" pitchFamily="2" charset="-78"/>
            </a:endParaRPr>
          </a:p>
        </p:txBody>
      </p:sp>
    </p:spTree>
    <p:extLst>
      <p:ext uri="{BB962C8B-B14F-4D97-AF65-F5344CB8AC3E}">
        <p14:creationId xmlns:p14="http://schemas.microsoft.com/office/powerpoint/2010/main" val="33170929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519706"/>
            <a:ext cx="8761413" cy="156693"/>
          </a:xfrm>
        </p:spPr>
        <p:txBody>
          <a:bodyPr/>
          <a:lstStyle/>
          <a:p>
            <a:pPr algn="ctr"/>
            <a:r>
              <a:rPr lang="fa-IR" b="1" dirty="0">
                <a:hlinkClick r:id="rId2"/>
              </a:rPr>
              <a:t>اجرای طرح سایبان گامی مؤثر در راستای تولید محصولی سالم است</a:t>
            </a:r>
            <a:r>
              <a:rPr lang="fa-IR" b="1" dirty="0"/>
              <a:t/>
            </a:r>
            <a:br>
              <a:rPr lang="fa-IR" b="1" dirty="0"/>
            </a:br>
            <a:endParaRPr lang="en-US" dirty="0"/>
          </a:p>
        </p:txBody>
      </p:sp>
      <p:sp>
        <p:nvSpPr>
          <p:cNvPr id="3" name="Content Placeholder 2"/>
          <p:cNvSpPr>
            <a:spLocks noGrp="1"/>
          </p:cNvSpPr>
          <p:nvPr>
            <p:ph idx="1"/>
          </p:nvPr>
        </p:nvSpPr>
        <p:spPr>
          <a:xfrm>
            <a:off x="2730321" y="2408349"/>
            <a:ext cx="9324304" cy="4159876"/>
          </a:xfrm>
        </p:spPr>
        <p:txBody>
          <a:bodyPr>
            <a:normAutofit fontScale="62500" lnSpcReduction="20000"/>
          </a:bodyPr>
          <a:lstStyle/>
          <a:p>
            <a:pPr marL="0" indent="0" algn="r">
              <a:buNone/>
            </a:pPr>
            <a:r>
              <a:rPr lang="fa-IR" dirty="0"/>
              <a:t>به گزارش خبرگزاری ایمنا از مرکزی، غلامرضا گل محمدی ظهر امروز _پنجشنبه ششم آذر _در چهارمین جشنواره ملی انار ساوه اظهار کرد: در سال ۱۴۰۳، بخش کشاورزی کشور با عبور از رکود و رشد منفی، توانست با دستیابی به رشد مثبت ۳.۲ درصدی، بار دیگر جایگاه خود را در اقتصاد ملی تثبیت کند.</a:t>
            </a:r>
          </a:p>
          <a:p>
            <a:pPr marL="0" indent="0" algn="r">
              <a:buNone/>
            </a:pPr>
            <a:r>
              <a:rPr lang="fa-IR" dirty="0"/>
              <a:t>وی افزود: این رشد در شرایطی حاصل شد که کشور با چالش‌های متعددی از جمله تحریم‌های اقتصادی، شرایط اقلیمی خاص و محدودیت‌های منابع آبی مواجه بود، با این وجود، بهبود سه میلیارد دلاری در تراز تجاری این بخش، از منفی ۱۱ میلیارد دلار به منفی هشت میلیارد دلار، نشان‌دهنده حرکت رو به جلو و تلاش‌های مستمر در راستای خودکفایی و توسعه پایدار کشاورزی است.</a:t>
            </a:r>
          </a:p>
          <a:p>
            <a:pPr marL="0" indent="0" algn="r">
              <a:buNone/>
            </a:pPr>
            <a:r>
              <a:rPr lang="fa-IR" dirty="0"/>
              <a:t>معاون وزیر جهاد کشاورزی تصریح کرد: یکی از ارکان اصلی این پیشرفت، سازمان تحقیقات، آموزش و ترویج کشاورزی (تات) است که با در اختیار داشتن ۱۷ درصد از محققان و اعضای هیئت علمی کشور، بیش از ۹۰ درصد نهادهای فناورانه در حوزه کشاورزی را تولید می‌کند.</a:t>
            </a:r>
          </a:p>
          <a:p>
            <a:pPr marL="0" indent="0" algn="r">
              <a:buNone/>
            </a:pPr>
            <a:r>
              <a:rPr lang="fa-IR" dirty="0"/>
              <a:t>گل‌محمدی ادامه داد: این سازمان نقش کلیدی در تولید بیش از ۹۸ درصد هسته‌های اولیه بذر و بیش از چهار میلیارد دوز واکسن انسانی و دامی ایفا کرده و همچنین مسئول نگهداری از بیش از پنج و نیم میلیون نمونه ژنتیکی کشور، گنجینه‌ای ارزشمند برای آینده کشاورزی ایران است.</a:t>
            </a:r>
          </a:p>
          <a:p>
            <a:pPr marL="0" indent="0" algn="r">
              <a:buNone/>
            </a:pPr>
            <a:r>
              <a:rPr lang="fa-IR" dirty="0"/>
              <a:t>وی گفت: در شهرستان ساوه، سازمان تات با تأسیس قدیمی‌ترین ایستگاه تحقیقات انار کشور، نقش مهمی در حفظ و توسعه منابع ژنتیکی این محصول ایفا کرده است.</a:t>
            </a:r>
          </a:p>
          <a:p>
            <a:pPr marL="0" indent="0" algn="r">
              <a:buNone/>
            </a:pPr>
            <a:r>
              <a:rPr lang="fa-IR" dirty="0"/>
              <a:t>معاون وزیر جهاد کشاورزی عنوان کرد: وجود ۷۶۲ جرم پلاسم انار در این منطقه و معرفی ۱۲ رقم تجاری، از جمله چهار رقم بومی استان مرکزی، گواهی بر ظرفیت بالای این منطقه در تولید انار با کیفیت است.</a:t>
            </a:r>
          </a:p>
          <a:p>
            <a:pPr marL="0" indent="0" algn="r">
              <a:buNone/>
            </a:pPr>
            <a:r>
              <a:rPr lang="fa-IR" dirty="0"/>
              <a:t>گل‌محمدی ادامه داد: اجرای طرح سایبان برای مقابله با مشکلاتی نظیر ترکیدگی، دانه سفیدی، آفتاب‌سوختگی و آفات، گامی مؤثر در راستای تولید محصولی سالم و ارگانیک بوده است.</a:t>
            </a:r>
          </a:p>
          <a:p>
            <a:pPr marL="0" indent="0" algn="r">
              <a:buNone/>
            </a:pPr>
            <a:r>
              <a:rPr lang="fa-IR" dirty="0"/>
              <a:t>وی گفت: اکنون انار تولیدی کشور بدون استفاده از سموم شیمیایی و با رعایت کامل اصول زیست‌محیطی تولید می‌شود.</a:t>
            </a:r>
          </a:p>
          <a:p>
            <a:pPr marL="0" indent="0" algn="r">
              <a:buNone/>
            </a:pPr>
            <a:r>
              <a:rPr lang="fa-IR" dirty="0"/>
              <a:t>معاون وزیر جهاد کشاورزی تاکید کرد: در راستای توسعه منابع انسانی و تربیت نیروی متخصص، هنرستان کشاورزی ساوه از سال ۱۴۰۰ آغاز به کار کرده و هم‌اکنون ۱۲۳ هنرجو در رشته‌های مرتبط با ماشین‌آلات کشاورزی و باغداری در آن مشغول به تحصیل هستند، این اقدام، گامی مهم در راستای توانمندسازی نسل جوان و تأمین نیروی کار ماهر برای آینده بخش کشاورزی به شمار می‌رود.</a:t>
            </a:r>
          </a:p>
          <a:p>
            <a:pPr marL="0" indent="0" algn="r">
              <a:buNone/>
            </a:pPr>
            <a:r>
              <a:rPr lang="fa-IR" dirty="0"/>
              <a:t>گل‌محمدی افزود: امید است با تداوم این روند و با همکاری همه‌جانبه نهادهای دولتی، بخش خصوصی، محققان و کشاورزان، بتوان بر چالش‌های موجود غلبه کرد. برگزاری جشنواره‌ها و رویدادهای تخصصی نیز می‌تواند به عنوان بستری برای تبادل دانش، معرفی دستاوردها و ارتقای انگیزه در میان فعالان این حوزه عمل کند، آینده کشاورزی کشور، با تکیه بر علم، نوآوری و همدلی، روشن‌تر از همیشه به نظر می‌رسد.</a:t>
            </a:r>
          </a:p>
          <a:p>
            <a:pPr algn="r"/>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ایمنا</a:t>
            </a:r>
            <a:endParaRPr lang="uk-UA" sz="2400" dirty="0">
              <a:cs typeface="B Farnaz" pitchFamily="2" charset="-78"/>
            </a:endParaRPr>
          </a:p>
        </p:txBody>
      </p:sp>
    </p:spTree>
    <p:extLst>
      <p:ext uri="{BB962C8B-B14F-4D97-AF65-F5344CB8AC3E}">
        <p14:creationId xmlns:p14="http://schemas.microsoft.com/office/powerpoint/2010/main" val="3160514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418353" y="5474446"/>
            <a:ext cx="2621061" cy="992095"/>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800" dirty="0" smtClean="0">
                <a:cs typeface="B Farnaz" pitchFamily="2" charset="-78"/>
              </a:rPr>
              <a:t>خبرگزاری ایرنا</a:t>
            </a:r>
            <a:r>
              <a:rPr lang="fa-IR" sz="4800" dirty="0" smtClean="0">
                <a:cs typeface="B Farnaz" pitchFamily="2" charset="-78"/>
              </a:rPr>
              <a:t> </a:t>
            </a:r>
            <a:endParaRPr lang="uk-UA" sz="4800" dirty="0">
              <a:cs typeface="B Farnaz" pitchFamily="2" charset="-78"/>
            </a:endParaRPr>
          </a:p>
        </p:txBody>
      </p:sp>
      <p:sp>
        <p:nvSpPr>
          <p:cNvPr id="3" name="Content Placeholder 2"/>
          <p:cNvSpPr>
            <a:spLocks noGrp="1"/>
          </p:cNvSpPr>
          <p:nvPr>
            <p:ph idx="1"/>
          </p:nvPr>
        </p:nvSpPr>
        <p:spPr>
          <a:xfrm>
            <a:off x="3657600" y="1332089"/>
            <a:ext cx="8178085" cy="4927043"/>
          </a:xfrm>
        </p:spPr>
        <p:txBody>
          <a:bodyPr>
            <a:normAutofit fontScale="62500" lnSpcReduction="20000"/>
          </a:bodyPr>
          <a:lstStyle/>
          <a:p>
            <a:pPr marL="0" indent="0" algn="ctr">
              <a:buNone/>
            </a:pPr>
            <a:r>
              <a:rPr lang="fa-IR" sz="3800" b="1" dirty="0">
                <a:hlinkClick r:id="rId2"/>
              </a:rPr>
              <a:t>روز مزرعه و برداشت زرشک در تفرش </a:t>
            </a:r>
            <a:endParaRPr lang="en-US" sz="3800" b="1" dirty="0" smtClean="0"/>
          </a:p>
          <a:p>
            <a:pPr marL="0" indent="0" algn="ctr">
              <a:buNone/>
            </a:pPr>
            <a:endParaRPr lang="en-US" b="1" dirty="0"/>
          </a:p>
          <a:p>
            <a:pPr marL="0" indent="0" algn="ctr">
              <a:buNone/>
            </a:pPr>
            <a:endParaRPr lang="en-US" b="1" dirty="0" smtClean="0"/>
          </a:p>
          <a:p>
            <a:pPr marL="0" indent="0" algn="ctr">
              <a:buNone/>
            </a:pPr>
            <a:endParaRPr lang="fa-IR" b="1" dirty="0"/>
          </a:p>
          <a:p>
            <a:pPr marL="0" indent="0" algn="ctr">
              <a:buNone/>
            </a:pPr>
            <a:r>
              <a:rPr lang="fa-IR" dirty="0"/>
              <a:t>اراک - ایرنا - روز مزرعه و برداشت محصول زرشک روز چهارشنبه با حضور مسئولان جهادکشاورزی، اهالی روستا و دانشجویان رشته داروهای گیاهی دانشگاه تفرش در روستای کبودان برگزار شد.</a:t>
            </a:r>
          </a:p>
          <a:p>
            <a:pPr marL="0" indent="0" algn="ctr">
              <a:buNone/>
            </a:pPr>
            <a:r>
              <a:rPr lang="fa-IR" b="1" dirty="0">
                <a:hlinkClick r:id="rId3"/>
              </a:rPr>
              <a:t>به گزارش ایرنا</a:t>
            </a:r>
            <a:r>
              <a:rPr lang="fa-IR" dirty="0"/>
              <a:t>، رئیس جهاد کشاورزی شهرستان تفرش در این آیین با اشاره به ظرفیت‌های کشاورزی شهرستان تفرش گفت: این شهرستان با ۱۷۲ هزار هکتار مساحت، دارای حدود ۳۹ هزار هکتار اراضی زیر کشت است که از این میزان، ۲۴ هزار هکتار اراضی دیم در دهستان رودبار قرار دارد و بخش مهمی از تولیدات کشاورزی شهرستان را شامل می‌شود.</a:t>
            </a:r>
            <a:br>
              <a:rPr lang="fa-IR" dirty="0"/>
            </a:br>
            <a:endParaRPr lang="fa-IR" dirty="0"/>
          </a:p>
          <a:p>
            <a:pPr marL="0" indent="0" algn="ctr">
              <a:buNone/>
            </a:pPr>
            <a:r>
              <a:rPr lang="fa-IR" b="1" dirty="0"/>
              <a:t>عزیز قشقایی</a:t>
            </a:r>
            <a:r>
              <a:rPr lang="fa-IR" dirty="0"/>
              <a:t> با اشاره به استقبال کشاورزان از کشت زرشک، افزود: عملکرد این محصول در شهرستان به طور متوسط ۷۵۰ کیلوگرم در هر هکتار است و امید است با برنامه‌ریزی‌های انجام‌شده، کشاورزان بیشتری به کشت زرشک روی آورند.</a:t>
            </a:r>
          </a:p>
          <a:p>
            <a:pPr marL="0" indent="0" algn="ctr">
              <a:buNone/>
            </a:pPr>
            <a:r>
              <a:rPr lang="fa-IR" dirty="0"/>
              <a:t>وی همچنین به ظرفیت منابع آبی شهرستان اشاره کرد و افزود: در صورت بهره‌برداری کامل، ظرفیت آبی شهرستان به ۲۹۰ میلیون مترمکعب می‌رسد که بخش عمده‌ای از آن از چشمه‌ها و رودخانه‌های فصلی تأمین می‌شود.</a:t>
            </a:r>
          </a:p>
          <a:p>
            <a:pPr marL="0" indent="0" algn="ctr">
              <a:buNone/>
            </a:pPr>
            <a:r>
              <a:rPr lang="fa-IR" dirty="0"/>
              <a:t>وی بیان کرد: در حال حاضر یک‌هزار و ۸۰۰ حلقه چاه کشاورزی در شهرستان وجود دارد که تنها ۷۲ حلقه فعال هستند و ۵۲ حلقه به صورت رها شده باقی مانده‌اند.</a:t>
            </a:r>
          </a:p>
          <a:p>
            <a:pPr marL="0" indent="0" algn="ctr">
              <a:buNone/>
            </a:pPr>
            <a:r>
              <a:rPr lang="fa-IR" dirty="0"/>
              <a:t>رئیس جهاد کشاورزی شهرستان تفرش، از برگزاری کلاس‌های آموزشی و ترویجی در روستاها خبر داد و گفت: این اقدامات موجب افزایش مشارکت مردم و همکاری مطلوب در اجرای طرح‌های کشاورزی شده است.</a:t>
            </a:r>
          </a:p>
          <a:p>
            <a:pPr marL="0" indent="0" algn="ctr">
              <a:buNone/>
            </a:pPr>
            <a:r>
              <a:rPr lang="fa-IR" dirty="0"/>
              <a:t>قشقایی افزود: در حوزه زیرساختی نیز با کمک‌های اجتماعی، اجرای جدول‌های پیش‌ساخته در کانال‌های کشاورزی به شکل مناسبی انجام شده است.</a:t>
            </a:r>
          </a:p>
          <a:p>
            <a:pPr marL="0" indent="0" algn="ctr">
              <a:buNone/>
            </a:pPr>
            <a:r>
              <a:rPr lang="fa-IR" dirty="0"/>
              <a:t>وی، ابراز امیدواری کرد که با مدیریت صحیح منابع آبی، بتوان از قنوات و چشمه‌های عمیق و نیمه‌عمیق بهره‌برداری بهتری داشت.</a:t>
            </a:r>
          </a:p>
          <a:p>
            <a:pPr marL="0" indent="0" algn="ctr">
              <a:buNone/>
            </a:pPr>
            <a:r>
              <a:rPr lang="fa-IR" dirty="0"/>
              <a:t>قشقایی در ادامه، به برنامه‌های حمایتی دولت در بخش دامپروری اشاره کرد و گفت: امسال اعتبارات خوبی برای این بخش در نظر گرفته شده و کشاورزان پیشرو شهرستان نیز بیش از سهمیه خود ثبت‌نام کرده‌اند.</a:t>
            </a:r>
          </a:p>
          <a:p>
            <a:pPr marL="0" indent="0" algn="ctr">
              <a:buNone/>
            </a:pPr>
            <a:r>
              <a:rPr lang="fa-IR" dirty="0"/>
              <a:t>وی بیان کرد: همچنین با اجرای طرح هویت‌گذاری دام‌ها و استفاده از سامانه بازارگاه، امکان دریافت نهاده‌های دامی با قیمت مناسب فراهم شده است.</a:t>
            </a:r>
          </a:p>
          <a:p>
            <a:pPr algn="ctr"/>
            <a:endParaRPr lang="en-US" dirty="0"/>
          </a:p>
        </p:txBody>
      </p:sp>
    </p:spTree>
    <p:extLst>
      <p:ext uri="{BB962C8B-B14F-4D97-AF65-F5344CB8AC3E}">
        <p14:creationId xmlns:p14="http://schemas.microsoft.com/office/powerpoint/2010/main" val="48533052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287886"/>
            <a:ext cx="8761413" cy="388513"/>
          </a:xfrm>
        </p:spPr>
        <p:txBody>
          <a:bodyPr/>
          <a:lstStyle/>
          <a:p>
            <a:pPr algn="ctr"/>
            <a:r>
              <a:rPr lang="fa-IR" b="1" dirty="0">
                <a:hlinkClick r:id="rId2"/>
              </a:rPr>
              <a:t>حمایت از ظرفیت‌های تولیدی نقش مهمی در کاهش فشار اقتصادی بر خانوارها ایفا می‌کند</a:t>
            </a:r>
            <a:r>
              <a:rPr lang="fa-IR" b="1" dirty="0"/>
              <a:t/>
            </a:r>
            <a:br>
              <a:rPr lang="fa-IR" b="1" dirty="0"/>
            </a:br>
            <a:endParaRPr lang="en-US" dirty="0"/>
          </a:p>
        </p:txBody>
      </p:sp>
      <p:sp>
        <p:nvSpPr>
          <p:cNvPr id="3" name="Content Placeholder 2"/>
          <p:cNvSpPr>
            <a:spLocks noGrp="1"/>
          </p:cNvSpPr>
          <p:nvPr>
            <p:ph idx="1"/>
          </p:nvPr>
        </p:nvSpPr>
        <p:spPr>
          <a:xfrm>
            <a:off x="3412901" y="2292439"/>
            <a:ext cx="8551572" cy="4468969"/>
          </a:xfrm>
        </p:spPr>
        <p:txBody>
          <a:bodyPr>
            <a:normAutofit fontScale="62500" lnSpcReduction="20000"/>
          </a:bodyPr>
          <a:lstStyle/>
          <a:p>
            <a:pPr marL="0" indent="0" algn="r">
              <a:buNone/>
            </a:pPr>
            <a:r>
              <a:rPr lang="fa-IR" dirty="0"/>
              <a:t>به گزارش خبرگزاری ایمنا از مرکزی، علی صفری صبح امروز _چهارشنبه پنجم آذر_ در نشست ستاد تنظیم بازار استان مرکزی اظهار کرد: استان مرکزی با برخورداری از ظرفیت‌های قابل توجه در حوزه کشاورزی و دامپروری، توانسته است بخش عمده‌ای از نیازهای اساسی خود را بدون وابستگی به خارج از استان تأمین کند.</a:t>
            </a:r>
          </a:p>
          <a:p>
            <a:pPr marL="0" indent="0" algn="r">
              <a:buNone/>
            </a:pPr>
            <a:r>
              <a:rPr lang="fa-IR" dirty="0"/>
              <a:t>وی افزود: این توانمندی‌ها موجب شده تا جهاد کشاورزی استان آمادگی کامل برای اجرای طرح‌های مهمی مانند تأمین شیر مدارس و هوشمندسازی توزیع برنج داشته باشد، دو طرحی که نقش مهمی در ارتقای سلامت عمومی و عدالت غذایی ایفا می‌کند.</a:t>
            </a:r>
          </a:p>
          <a:p>
            <a:pPr marL="0" indent="0" algn="r">
              <a:buNone/>
            </a:pPr>
            <a:r>
              <a:rPr lang="fa-IR" dirty="0"/>
              <a:t>رئیس سازمان جهاد کشاورزی استان مرکزی تصریح کرد: در حوزه تولیدات کشاورزی، استان مرکزی با تولید بیش از ۲۵۰ هزار تن گندم، موفق شده است دو برابر نیاز داخلی خود را تأمین کند، این دستاورد نشان‌دهنده پایداری و خودکفایی در تولید یکی از مهم‌ترین اقلام غذایی کشور است.</a:t>
            </a:r>
          </a:p>
          <a:p>
            <a:pPr marL="0" indent="0" algn="r">
              <a:buNone/>
            </a:pPr>
            <a:r>
              <a:rPr lang="fa-IR" dirty="0"/>
              <a:t>صفری عنوان کرد: در زمینه محصولات دامی، رشد قابل توجهی حاصل شده که می‌تواند پشتوانه‌ای قوی برای طرح‌هایی مانند شیر مدارس باشد.</a:t>
            </a:r>
          </a:p>
          <a:p>
            <a:pPr marL="0" indent="0" algn="r">
              <a:buNone/>
            </a:pPr>
            <a:r>
              <a:rPr lang="fa-IR" dirty="0"/>
              <a:t>وی ادامه داد: بر اساس برآوردها، برای اجرای این طرح در استان، به حدود ۵۲ تن شیر در هفته نیاز است که معادل روزانه ۹ تن خواهد بود، با وجود برخی اعتراضات تولیدکنندگان نسبت به نرخ مصوب شیر مدارس که حدود ۱۷ هزار تومان تعیین شده و در برخی استان‌ها تا ۲۰ هزار تومان نیز افزایش پیدا کرده، جهاد کشاورزی استان مرکزی اعلام کرده است که آمادگی دارد این میزان شیر را تأمین کند، حتی اگر این اقدام با فشار و اکراه برای تولیدکنندگان همراه باشد.</a:t>
            </a:r>
          </a:p>
          <a:p>
            <a:pPr marL="0" indent="0" algn="r">
              <a:buNone/>
            </a:pPr>
            <a:r>
              <a:rPr lang="fa-IR" dirty="0"/>
              <a:t>رئیس سازمان جهاد کشاورزی استان مرکزی گفت: در بخش مواد خوراکی مانند شکر، عسل، مربا و شکلات، اختلاف قیمت حدود ۳۷ واحد درصد گزارش شده است، اما بررسی‌ها نشان می‌دهد که اثرگذاری بخش خدمات و سایر حوزه‌ها بر تورم بسیار بیشتر از مواد خوراکی بوده است.</a:t>
            </a:r>
          </a:p>
          <a:p>
            <a:pPr marL="0" indent="0" algn="r">
              <a:buNone/>
            </a:pPr>
            <a:r>
              <a:rPr lang="fa-IR" dirty="0"/>
              <a:t>صفری اظهار کرد: در زمینه حبوبات، با وجود استفاده از تکنولوژی‌های نوین آبیاری و حفظ سطح تولید در استان، واردات در سطح کشور با مشکلاتی مواجه بوده که یکی از دلایل اصلی افزایش قیمت محسوب می‌شود.</a:t>
            </a:r>
          </a:p>
          <a:p>
            <a:pPr marL="0" indent="0" algn="r">
              <a:buNone/>
            </a:pPr>
            <a:r>
              <a:rPr lang="fa-IR" dirty="0"/>
              <a:t>وی افزود: همچنین باید توجه داشت که کشور به طور کلی ۸۵ درصد وابستگی به واردات دانه‌های روغنی دارد و استان مرکزی در این زمینه سهم چندانی ندارد.</a:t>
            </a:r>
          </a:p>
          <a:p>
            <a:pPr marL="0" indent="0" algn="r">
              <a:buNone/>
            </a:pPr>
            <a:r>
              <a:rPr lang="fa-IR" dirty="0"/>
              <a:t>رئیس سازمان جهاد کشاورزی استان مرکزی ادامه داد: در کنار تأمین شیر مدارس، جهاد کشاورزی استان مرکزی طرح هوشمندسازی توزیع برنج را نیز در دستور کار قرار داده است، این طرح با هدف افزایش شفافیت و کنترل بهتر بازار، قرار است از طریق اتصال ۵۰ فروشگاه به سامانه‌ای مبتنی بر کد ملی اجرا شود.</a:t>
            </a:r>
          </a:p>
          <a:p>
            <a:pPr marL="0" indent="0" algn="r">
              <a:buNone/>
            </a:pPr>
            <a:r>
              <a:rPr lang="fa-IR" dirty="0"/>
              <a:t>صفری گفت: این اقدام می‌تواند ضمن جلوگیری از سوءاستفاده‌های احتمالی، روند توزیع را به صورت دقیق و قابل رصد درآورد و به عدالت در دسترسی به کالاهای اساسی کمک کند.</a:t>
            </a:r>
          </a:p>
          <a:p>
            <a:pPr marL="0" indent="0" algn="r">
              <a:buNone/>
            </a:pPr>
            <a:r>
              <a:rPr lang="fa-IR" dirty="0"/>
              <a:t>وی خاطرنشان کرد: ظرفیت‌های تولیدی استان مرکزی در حوزه کشاورزی و دامپروری، زمینه‌ساز اجرای موفق طرح‌های ملی در حوزه تغذیه و توزیع کالاهای اساسی است.</a:t>
            </a:r>
          </a:p>
          <a:p>
            <a:pPr marL="0" indent="0" algn="r">
              <a:buNone/>
            </a:pPr>
            <a:r>
              <a:rPr lang="fa-IR" dirty="0"/>
              <a:t>رئیس سازمان جهاد کشاورزی استان مرکزی افزود: حمایت از این ظرفیت‌ها و رفع موانع موجود می‌تواند نقش مهمی در کاهش فشار اقتصادی بر خانوارها و ارتقای سلامت عمومی ایفا کند.</a:t>
            </a:r>
          </a:p>
          <a:p>
            <a:endParaRPr lang="en-US" dirty="0"/>
          </a:p>
        </p:txBody>
      </p:sp>
      <p:sp>
        <p:nvSpPr>
          <p:cNvPr id="4" name="Rectangle 2"/>
          <p:cNvSpPr txBox="1">
            <a:spLocks noChangeArrowheads="1"/>
          </p:cNvSpPr>
          <p:nvPr/>
        </p:nvSpPr>
        <p:spPr bwMode="gray">
          <a:xfrm>
            <a:off x="0" y="5731099"/>
            <a:ext cx="2614412" cy="1017181"/>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b="0" i="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400" dirty="0" smtClean="0">
                <a:cs typeface="B Farnaz" pitchFamily="2" charset="-78"/>
              </a:rPr>
              <a:t>خبرگزاری ایمنا</a:t>
            </a:r>
            <a:endParaRPr lang="uk-UA" sz="2400" dirty="0">
              <a:cs typeface="B Farnaz" pitchFamily="2" charset="-78"/>
            </a:endParaRPr>
          </a:p>
        </p:txBody>
      </p:sp>
    </p:spTree>
    <p:extLst>
      <p:ext uri="{BB962C8B-B14F-4D97-AF65-F5344CB8AC3E}">
        <p14:creationId xmlns:p14="http://schemas.microsoft.com/office/powerpoint/2010/main" val="84969861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Grp="1" noChangeArrowheads="1"/>
          </p:cNvSpPr>
          <p:nvPr>
            <p:ph type="title"/>
          </p:nvPr>
        </p:nvSpPr>
        <p:spPr>
          <a:xfrm>
            <a:off x="592428" y="3734873"/>
            <a:ext cx="6555347" cy="2356833"/>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fa-IR" sz="4800" dirty="0" smtClean="0">
                <a:solidFill>
                  <a:schemeClr val="tx2">
                    <a:lumMod val="40000"/>
                    <a:lumOff val="60000"/>
                  </a:schemeClr>
                </a:solidFill>
                <a:cs typeface="B Farnaz" pitchFamily="2" charset="-78"/>
              </a:rPr>
              <a:t>روابط عمومی جهاد کشاورزی</a:t>
            </a:r>
            <a:br>
              <a:rPr lang="fa-IR" sz="4800" dirty="0" smtClean="0">
                <a:solidFill>
                  <a:schemeClr val="tx2">
                    <a:lumMod val="40000"/>
                    <a:lumOff val="60000"/>
                  </a:schemeClr>
                </a:solidFill>
                <a:cs typeface="B Farnaz" pitchFamily="2" charset="-78"/>
              </a:rPr>
            </a:br>
            <a:r>
              <a:rPr lang="fa-IR" sz="4800" dirty="0" smtClean="0">
                <a:solidFill>
                  <a:schemeClr val="tx2">
                    <a:lumMod val="40000"/>
                    <a:lumOff val="60000"/>
                  </a:schemeClr>
                </a:solidFill>
                <a:cs typeface="B Farnaz" pitchFamily="2" charset="-78"/>
              </a:rPr>
              <a:t>استان مرکزی</a:t>
            </a:r>
            <a:r>
              <a:rPr lang="fa-IR" sz="3200" dirty="0" smtClean="0">
                <a:solidFill>
                  <a:schemeClr val="tx2">
                    <a:lumMod val="40000"/>
                    <a:lumOff val="60000"/>
                  </a:schemeClr>
                </a:solidFill>
                <a:cs typeface="B Farnaz" pitchFamily="2" charset="-78"/>
              </a:rPr>
              <a:t> </a:t>
            </a:r>
            <a:endParaRPr lang="uk-UA" sz="3200" dirty="0">
              <a:solidFill>
                <a:schemeClr val="tx2">
                  <a:lumMod val="40000"/>
                  <a:lumOff val="60000"/>
                </a:schemeClr>
              </a:solidFill>
              <a:cs typeface="B Farnaz" pitchFamily="2" charset="-78"/>
            </a:endParaRPr>
          </a:p>
        </p:txBody>
      </p:sp>
    </p:spTree>
    <p:extLst>
      <p:ext uri="{BB962C8B-B14F-4D97-AF65-F5344CB8AC3E}">
        <p14:creationId xmlns:p14="http://schemas.microsoft.com/office/powerpoint/2010/main" val="2272649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a:xfrm>
            <a:off x="274918" y="5474448"/>
            <a:ext cx="2928469" cy="1207246"/>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fa-IR" sz="2800" dirty="0" smtClean="0">
                <a:cs typeface="B Farnaz" pitchFamily="2" charset="-78"/>
              </a:rPr>
              <a:t>خبرگزاری مهر  </a:t>
            </a:r>
            <a:endParaRPr lang="uk-UA" sz="2800" dirty="0">
              <a:cs typeface="B Farnaz" pitchFamily="2" charset="-78"/>
            </a:endParaRPr>
          </a:p>
        </p:txBody>
      </p:sp>
      <p:sp>
        <p:nvSpPr>
          <p:cNvPr id="3" name="Content Placeholder 2"/>
          <p:cNvSpPr>
            <a:spLocks noGrp="1"/>
          </p:cNvSpPr>
          <p:nvPr>
            <p:ph idx="1"/>
          </p:nvPr>
        </p:nvSpPr>
        <p:spPr>
          <a:xfrm>
            <a:off x="3747751" y="1072445"/>
            <a:ext cx="8062175" cy="5405628"/>
          </a:xfrm>
        </p:spPr>
        <p:txBody>
          <a:bodyPr>
            <a:normAutofit fontScale="62500" lnSpcReduction="20000"/>
          </a:bodyPr>
          <a:lstStyle/>
          <a:p>
            <a:pPr marL="0" indent="0" algn="ctr">
              <a:buNone/>
            </a:pPr>
            <a:r>
              <a:rPr lang="fa-IR" sz="2900" b="1" dirty="0">
                <a:ln w="22225">
                  <a:solidFill>
                    <a:schemeClr val="accent2"/>
                  </a:solidFill>
                  <a:prstDash val="solid"/>
                </a:ln>
                <a:solidFill>
                  <a:schemeClr val="accent2">
                    <a:lumMod val="40000"/>
                    <a:lumOff val="60000"/>
                  </a:schemeClr>
                </a:solidFill>
              </a:rPr>
              <a:t>صفری: جهاد کشاورزی مسیر تولید را هوشمند </a:t>
            </a:r>
            <a:r>
              <a:rPr lang="fa-IR" sz="2900" b="1" dirty="0" smtClean="0">
                <a:ln w="22225">
                  <a:solidFill>
                    <a:schemeClr val="accent2"/>
                  </a:solidFill>
                  <a:prstDash val="solid"/>
                </a:ln>
                <a:solidFill>
                  <a:schemeClr val="accent2">
                    <a:lumMod val="40000"/>
                    <a:lumOff val="60000"/>
                  </a:schemeClr>
                </a:solidFill>
              </a:rPr>
              <a:t>می‌کند</a:t>
            </a:r>
            <a:endParaRPr lang="en-US" sz="2900" b="1" dirty="0" smtClean="0">
              <a:ln w="22225">
                <a:solidFill>
                  <a:schemeClr val="accent2"/>
                </a:solidFill>
                <a:prstDash val="solid"/>
              </a:ln>
              <a:solidFill>
                <a:schemeClr val="accent2">
                  <a:lumMod val="40000"/>
                  <a:lumOff val="60000"/>
                </a:schemeClr>
              </a:solidFill>
            </a:endParaRPr>
          </a:p>
          <a:p>
            <a:pPr marL="0" indent="0" algn="ctr">
              <a:buNone/>
            </a:pPr>
            <a:endParaRPr lang="en-US" b="1" dirty="0"/>
          </a:p>
          <a:p>
            <a:pPr marL="0" indent="0" algn="ctr">
              <a:buNone/>
            </a:pPr>
            <a:endParaRPr lang="en-US" b="1" dirty="0" smtClean="0"/>
          </a:p>
          <a:p>
            <a:pPr marL="0" indent="0" algn="ctr">
              <a:buNone/>
            </a:pPr>
            <a:endParaRPr lang="en-US" b="1" dirty="0"/>
          </a:p>
          <a:p>
            <a:pPr marL="0" indent="0" algn="ctr">
              <a:buNone/>
            </a:pPr>
            <a:endParaRPr lang="fa-IR" b="1" dirty="0"/>
          </a:p>
          <a:p>
            <a:pPr marL="0" indent="0" algn="r">
              <a:buNone/>
            </a:pPr>
            <a:r>
              <a:rPr lang="fa-IR" dirty="0"/>
              <a:t>محلات- رئیس سازمان جهاد کشاورزی استان مرکزی با اشاره به چالش‌های اقلیمی و کاهش بارندگی گفت: هوشمندسازی کشاورزی اولویت اصلی در مسیر پایداری تولید است.</a:t>
            </a:r>
          </a:p>
          <a:p>
            <a:pPr marL="0" indent="0">
              <a:buNone/>
            </a:pPr>
            <a:r>
              <a:rPr lang="fa-IR" dirty="0"/>
              <a:t>به گزارش</a:t>
            </a:r>
            <a:r>
              <a:rPr lang="fa-IR" dirty="0">
                <a:hlinkClick r:id="rId2"/>
              </a:rPr>
              <a:t> خبرنگار مهر</a:t>
            </a:r>
            <a:r>
              <a:rPr lang="fa-IR" dirty="0"/>
              <a:t>، علی صفری پیش از ظهر دوشنبه در آئین افتتاحیه بزرگترین فرش سرگل قاره کهن شهرستان محلات گفت: برگزاری جشنواره‌ها و رویدادهای ترویجی در حوزه کشاورزی فرصت مناسبی برای اطلاع‌رسانی، آموزش و انتقال تجربه به کشاورزان است.</a:t>
            </a:r>
          </a:p>
          <a:p>
            <a:pPr marL="0" indent="0" algn="r">
              <a:buNone/>
            </a:pPr>
            <a:r>
              <a:rPr lang="fa-IR" dirty="0"/>
              <a:t>وی بیان کرد: در دوران مدیریت خود به عنوان رئیس جهاد کشاورزی این شهرستان، با بیشتر گلکاران آشنا بودم و امروز شاهد تحولی چشمگیر در صنعت گل و گیاه هستیم و گلخانه‌های چوبی گذشته جای خود را به سازه‌های فلزی داده‌اند، سیستم‌های اتوماسیون راه‌اندازی شده و تولیدات رونق چشمگیری یافته است.</a:t>
            </a:r>
          </a:p>
          <a:p>
            <a:pPr marL="0" indent="0" algn="r">
              <a:buNone/>
            </a:pPr>
            <a:r>
              <a:rPr lang="fa-IR" dirty="0"/>
              <a:t>وی با بیان اینکه یکی از اهداف اصلی بخش کشاورزی، هوشمندسازی تولیدات کشاورزی است، گفت: با توجه به محدودیت‌های اقلیمی و کاهش بارندگی چنانچه در این مسیر حرکت نکنیم در آینده نزدیک با چالش‌های جدی مواجه خواهیم شد.</a:t>
            </a:r>
          </a:p>
          <a:p>
            <a:pPr marL="0" indent="0" algn="r">
              <a:buNone/>
            </a:pPr>
            <a:r>
              <a:rPr lang="fa-IR" dirty="0"/>
              <a:t>صفری افزود: اقدامات اولیه در این زمینه آغاز شده و انتظار می‌رود تعاونی‌های گل‌کاران نیز پیش‌قدم شوند و سازمان جهاد کشاورزی نیز در قالب تسهیلات بانکی از این طرح‌ها حمایت می‌کند.</a:t>
            </a:r>
          </a:p>
          <a:p>
            <a:pPr marL="0" indent="0" algn="r">
              <a:buNone/>
            </a:pPr>
            <a:r>
              <a:rPr lang="fa-IR" dirty="0"/>
              <a:t>رئیس سازمان جهاد کشاورزی استان مرکزی گفت: تقاضا برای ایجاد مجتمع‌های گلخانه‌ای در شهرستان محلات بالا است و با وجود اینکه مشکل زمین در این منطقه وجود ندارد، چالش اصلی، تأمین آب است و انتظار می‌رود رود کشاورزانی که زمین و منابع آبی دارند برای احداث مجتمع‌های خصوصی گل و گیاه اقدام کنند و مجوزهای لازم از شرکت شهرک‌های کشاورزی کشور دریافت شده و تسهیلات بانکی لازم نیز پیش‌بینی شده است.</a:t>
            </a:r>
          </a:p>
          <a:p>
            <a:pPr marL="0" indent="0" algn="r">
              <a:buNone/>
            </a:pPr>
            <a:r>
              <a:rPr lang="fa-IR" dirty="0"/>
              <a:t>صفری افزود: با توجه به مشکلات حوزه آب، استان مرکزی در مسیر توسعه کشت زعفران به عنوان یکی از کم‌آب‌برترین محصولات کشاورزی، با روندی مطلوب در حال پیشرفت است.</a:t>
            </a:r>
          </a:p>
          <a:p>
            <a:pPr marL="0" indent="0" algn="r">
              <a:buNone/>
            </a:pPr>
            <a:r>
              <a:rPr lang="fa-IR" dirty="0"/>
              <a:t>وی گفت: میزان تولید سالانه این محصول در استان با دستیابی به حدود ۲ و نیم تن، روندی افزایشی را تجربه می‌کند و در تولید گندم، مرغ، تخم مرغ، شیر و گوشت قرمز ۳۰ تا ۷۰ درصد مازاد داریم.</a:t>
            </a:r>
          </a:p>
          <a:p>
            <a:pPr marL="0" indent="0" algn="r">
              <a:buNone/>
            </a:pPr>
            <a:r>
              <a:rPr lang="fa-IR" dirty="0"/>
              <a:t>رئیس سازمان جهاد کشاورزی استان مرکزی با اشاره به ارزش افزوده بالای مجتمع‌های گلخانه‌ای افزود: برخی از طرح‌ها در مقیاس ۲۰ تا ۳۰ هکتار آغاز شده و در صورت تکمیل، نقش مهمی در رونق اقتصادی و اشتغال‌زایی منطقه خواهند داشت.</a:t>
            </a:r>
          </a:p>
          <a:p>
            <a:pPr marL="0" indent="0" algn="r">
              <a:buNone/>
            </a:pPr>
            <a:r>
              <a:rPr lang="fa-IR" dirty="0"/>
              <a:t>صفری ادامه داد: انتظار می‌رود با توسعه مزارع خورشیدی که از تأکیدات استاندار و ضرورت حوزه انرژی محسوب می‌شود برای حل مشکل ناترازی اقدام شود.</a:t>
            </a:r>
          </a:p>
          <a:p>
            <a:endParaRPr lang="en-US" dirty="0"/>
          </a:p>
        </p:txBody>
      </p:sp>
    </p:spTree>
    <p:extLst>
      <p:ext uri="{BB962C8B-B14F-4D97-AF65-F5344CB8AC3E}">
        <p14:creationId xmlns:p14="http://schemas.microsoft.com/office/powerpoint/2010/main" val="16748204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7746571</TotalTime>
  <Words>11469</Words>
  <Application>Microsoft Office PowerPoint</Application>
  <PresentationFormat>Widescreen</PresentationFormat>
  <Paragraphs>786</Paragraphs>
  <Slides>81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Arial</vt:lpstr>
      <vt:lpstr>B Farnaz</vt:lpstr>
      <vt:lpstr>B Titr</vt:lpstr>
      <vt:lpstr>Century Gothic</vt:lpstr>
      <vt:lpstr>IRANSans</vt:lpstr>
      <vt:lpstr>iranSans-en-number</vt:lpstr>
      <vt:lpstr>iran-sans-web</vt:lpstr>
      <vt:lpstr>Times New Roman</vt:lpstr>
      <vt:lpstr>Wingdings 3</vt:lpstr>
      <vt:lpstr>Ion Boardroom</vt:lpstr>
      <vt:lpstr>اخبار بخش کشاورزی در خبرگزاری ها   آبان - آذر1404                                                          روابط عمومی جهاد کشاورزی استان مرکزی </vt:lpstr>
      <vt:lpstr>PowerPoint Presentation</vt:lpstr>
      <vt:lpstr>PowerPoint Presentation</vt:lpstr>
      <vt:lpstr>خبرگزاری فارس   </vt:lpstr>
      <vt:lpstr>خبرگزاری ایرنا</vt:lpstr>
      <vt:lpstr>خبرگراری ایرنا  </vt:lpstr>
      <vt:lpstr>خبرگزاری ایرنا  </vt:lpstr>
      <vt:lpstr>خبرگزاری ایرنا </vt:lpstr>
      <vt:lpstr>خبرگزاری مهر  </vt:lpstr>
      <vt:lpstr>خبر گزاری مهر</vt:lpstr>
      <vt:lpstr>خبرگزاری مهر </vt:lpstr>
      <vt:lpstr>خبرگزاری تسنیم</vt:lpstr>
      <vt:lpstr>خبرگزاری تسنیم </vt:lpstr>
      <vt:lpstr>خبرگزاری تسنیم</vt:lpstr>
      <vt:lpstr>خبرگزاری  تسنیم</vt:lpstr>
      <vt:lpstr>خبرگزاری تسنیم </vt:lpstr>
      <vt:lpstr>خبرگزاری تسنیم </vt:lpstr>
      <vt:lpstr>خبرگزاری تسنیم </vt:lpstr>
      <vt:lpstr>خبرگزاری ایسنا  </vt:lpstr>
      <vt:lpstr>خبرگزاری فارس</vt:lpstr>
      <vt:lpstr>خبرگزاری ایرنا</vt:lpstr>
      <vt:lpstr>خبرگزاری ایرنا </vt:lpstr>
      <vt:lpstr>خبرگزاری ایرنا  </vt:lpstr>
      <vt:lpstr>خبرگزاری مهر  </vt:lpstr>
      <vt:lpstr>خبرگزاری صداوسیما </vt:lpstr>
      <vt:lpstr>خبرگزاری صداوسیما </vt:lpstr>
      <vt:lpstr>خبرگزاری صداوسیما </vt:lpstr>
      <vt:lpstr>خبرگزاری صداوسیما </vt:lpstr>
      <vt:lpstr>خبرگزاری صداوسیما </vt:lpstr>
      <vt:lpstr>خبرگزاری صداوسیما </vt:lpstr>
      <vt:lpstr>خبرگزاری تسنیم</vt:lpstr>
      <vt:lpstr>خبرگزاری تسنیم</vt:lpstr>
      <vt:lpstr>خبرگزاری تسنیم</vt:lpstr>
      <vt:lpstr>  پیشرفت 70 درصدی کشتارگاه صنعتی و پیشرفته در استان مرکزی</vt:lpstr>
      <vt:lpstr>  تولید 14 هزار تن پسته در استان مرکزی با ارزآوری 12 میلیون دلاری </vt:lpstr>
      <vt:lpstr>اما و اگرهای بیمه محصولات کشاورزی در استان مرکزی </vt:lpstr>
      <vt:lpstr>حرکت نوین کشاورزی حفاظتی در استان مرکزی </vt:lpstr>
      <vt:lpstr>توزیع ۲ هزار و ۵۸۰ کیسه آرد مازاد در خمین </vt:lpstr>
      <vt:lpstr>موقعیت استراتژیک استان مرکزی نقش مهمی در توسعه صنایع تبدیلی دارد  </vt:lpstr>
      <vt:lpstr>کشاورزی استان مرکزی نیازمند نگاه تازه </vt:lpstr>
      <vt:lpstr>طلای سرخ امیدی نو برای کشاورزان خمین  </vt:lpstr>
      <vt:lpstr>پایان فصل پسته در استان مرکزی با ۱۴ هزار تن محصول </vt:lpstr>
      <vt:lpstr>اختصاص ۵۰ همت اوراق برای بخش کشاورزی</vt:lpstr>
      <vt:lpstr>پیش‌بینی برداشت ۵۰ هزار تن سیب‌زمینی در استان مرکزی</vt:lpstr>
      <vt:lpstr>مرکزی کم‌ترین قیمت مرغ را در کشور دارد</vt:lpstr>
      <vt:lpstr>توزیع فراوان نهاده در سراسر کشور تا پایان آبان‌ آغاز خواهد شد </vt:lpstr>
      <vt:lpstr>معاون وزیر: ۸.۲ میلیارد دلار منابع ارزی در حوزه کشاورزی تخصیص یافت </vt:lpstr>
      <vt:lpstr>برگزاری جشنواره انار در خورهه تلفیق کشاورزی، فرهنگ و گردشگری است </vt:lpstr>
      <vt:lpstr>افتتاح هجدهمین نمایشگاه ماشین‌آلات کشاورزی در اراک هجدهمین نمایشگاه ماشین‌آلات کشاورزی در محل دائمی نمایشگاه‌های بین‌المللی اراک آغاز شد.</vt:lpstr>
      <vt:lpstr>احیای کشت چغندر قند در شازند؛ محصولی استراتژیک با مصرف آب کمتر </vt:lpstr>
      <vt:lpstr>ساوه در تب و تاب برداشت یاقوت‌های سرخ </vt:lpstr>
      <vt:lpstr>آغاز برداشت ذرت علوفه‌ای در ساوه </vt:lpstr>
      <vt:lpstr>آغاز برداشت طلای سرخ در خمین </vt:lpstr>
      <vt:lpstr>استان مرکزی در مسیر تبدیل شدن به یکی از قطب‌های مهم صنایع تبدیلی قرار دارد </vt:lpstr>
      <vt:lpstr>تحویل حجمی آب مطالبه جدی کشاورزان استان مرکزی </vt:lpstr>
      <vt:lpstr>بخش کشاورزی به اندازه سد کمال صالح آب زیرزمینی برداشت می کند </vt:lpstr>
      <vt:lpstr>توصیه به باغداران برای حفاظت از سرمازدگی محصولات</vt:lpstr>
      <vt:lpstr>استان‌ها امکان‌ نرخ گذاری قیمت شیر را ندارند</vt:lpstr>
      <vt:lpstr>تغییر کاربری، خاک حاصلخیز کشور را می‌بلعد</vt:lpstr>
      <vt:lpstr>توزیع الکترونیکی برنج وارداتی از طریق سامانه یکپارچه در مرکزی آغاز می‌شود</vt:lpstr>
      <vt:lpstr>روند روبه‌رشد تغییر کاربری‌ها سلامت خاک را تهدید می‌کند</vt:lpstr>
      <vt:lpstr>امنیت غذایی آینده وابسته به حفاظت خاک است </vt:lpstr>
      <vt:lpstr>ریزگردها منشأ خارجی دارند/ آلودگی پساب‌ها تهدید جدی برای انسان </vt:lpstr>
      <vt:lpstr>تورم مواد غذایی در استان مرکزی کمتر از میانگین کشوری </vt:lpstr>
      <vt:lpstr>خمین؛ قطب خودکفایی در تولید محصولات اساسی و استراتژیک کشور </vt:lpstr>
      <vt:lpstr>اخطار جدی به کشاورزان استان مرکزی، جمع‌آوری پلاستیک‌های کشت بهاره الزامی شد</vt:lpstr>
      <vt:lpstr>پرورش ماهی در شازند با انرژی خورشیدی </vt:lpstr>
      <vt:lpstr>آلودگی‌های خاک در استان مرکزی جدی گرفته شود </vt:lpstr>
      <vt:lpstr>تهدیدات خاک ایران، از تغییر کاربری بی‌رویه تا کشاورزی ناپایدار </vt:lpstr>
      <vt:lpstr>قلی پور: اجرای طرح توسعه کشاورزی حفاظتی در مرکزی هدفگذاری شد  </vt:lpstr>
      <vt:lpstr>حسین آبادی: آلودگی پساب‌های شهری منابع غذایی اراک را تهدید می‌کند </vt:lpstr>
      <vt:lpstr>صفری: ساوه بزرگ‌ترین تولیدکننده انار کشور است  </vt:lpstr>
      <vt:lpstr>صفری: تغییر کاربری و فرسایش خاک بزرگ‌ترین تهدید کشاورزی مرکزی است </vt:lpstr>
      <vt:lpstr>گل‌محمدی: تراز تجاری کشاورزی کشور ۳ میلیارد دلار افزایش یافت  </vt:lpstr>
      <vt:lpstr>انعکاس رتبه برتر کیفیت و کمیت محصولات خمین در سومین جشنواره لوبیا</vt:lpstr>
      <vt:lpstr>دهمین کاروان ترویج بهره وری کشاورزی در اراک </vt:lpstr>
      <vt:lpstr>اخطار سازمان جهاد کشاورزی برای جمع آوری پلاستیک باقی مانده از کشت‌های بهاره </vt:lpstr>
      <vt:lpstr>حفاظت از خاک یک ضرورت اقتصادی و اجتماعی است </vt:lpstr>
      <vt:lpstr>اجرای طرح سایبان گامی مؤثر در راستای تولید محصولی سالم است </vt:lpstr>
      <vt:lpstr>حمایت از ظرفیت‌های تولیدی نقش مهمی در کاهش فشار اقتصادی بر خانوارها ایفا می‌کند </vt:lpstr>
      <vt:lpstr>روابط عمومی جهاد کشاورزی استان مرکزی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hadi ansari</dc:creator>
  <cp:lastModifiedBy>جمیله شکرایی</cp:lastModifiedBy>
  <cp:revision>390</cp:revision>
  <dcterms:created xsi:type="dcterms:W3CDTF">2021-11-16T09:11:53Z</dcterms:created>
  <dcterms:modified xsi:type="dcterms:W3CDTF">2025-12-14T04:21:33Z</dcterms:modified>
</cp:coreProperties>
</file>